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9753600" cy="7315200"/>
  <p:notesSz cx="6858000" cy="9144000"/>
  <p:embeddedFontLst>
    <p:embeddedFont>
      <p:font typeface="TT Rounds Condensed" charset="1" panose="02000506030000020003"/>
      <p:regular r:id="rId22"/>
    </p:embeddedFont>
    <p:embeddedFont>
      <p:font typeface="Arial Bold" charset="1" panose="020B0802020202020204"/>
      <p:regular r:id="rId23"/>
    </p:embeddedFont>
    <p:embeddedFont>
      <p:font typeface="Arial Italics" charset="1" panose="020B0502020202090204"/>
      <p:regular r:id="rId24"/>
    </p:embeddedFont>
    <p:embeddedFont>
      <p:font typeface="Arial" charset="1" panose="020B0502020202020204"/>
      <p:regular r:id="rId25"/>
    </p:embeddedFont>
    <p:embeddedFont>
      <p:font typeface="Canva Sans Bold" charset="1" panose="020B0803030501040103"/>
      <p:regular r:id="rId30"/>
    </p:embeddedFont>
    <p:embeddedFont>
      <p:font typeface="Canva Sans" charset="1" panose="020B05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notesSlides/notesSlide2.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jpeg" Type="http://schemas.openxmlformats.org/officeDocument/2006/relationships/image"/><Relationship Id="rId4" Target="https://www.virginiamasoninstitute.org/what-is-lean-health-care/"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jpe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jpeg" Type="http://schemas.openxmlformats.org/officeDocument/2006/relationships/image"/><Relationship Id="rId15" Target="../media/image15.jpe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media/image1.jpeg" Type="http://schemas.openxmlformats.org/officeDocument/2006/relationships/image"/><Relationship Id="rId20" Target="../media/image20.png" Type="http://schemas.openxmlformats.org/officeDocument/2006/relationships/image"/><Relationship Id="rId21" Target="../media/image21.svg" Type="http://schemas.openxmlformats.org/officeDocument/2006/relationships/image"/><Relationship Id="rId22" Target="../media/image22.png" Type="http://schemas.openxmlformats.org/officeDocument/2006/relationships/image"/><Relationship Id="rId23" Target="../media/image23.svg" Type="http://schemas.openxmlformats.org/officeDocument/2006/relationships/image"/><Relationship Id="rId3" Target="../media/image3.jpe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jpe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3920" y="6830907"/>
            <a:ext cx="2905760" cy="298027"/>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Freeform 3" id="3"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TextBox 4" id="4"/>
          <p:cNvSpPr txBox="true"/>
          <p:nvPr/>
        </p:nvSpPr>
        <p:spPr>
          <a:xfrm rot="0">
            <a:off x="564683" y="1949959"/>
            <a:ext cx="8624233" cy="1875968"/>
          </a:xfrm>
          <a:prstGeom prst="rect">
            <a:avLst/>
          </a:prstGeom>
        </p:spPr>
        <p:txBody>
          <a:bodyPr anchor="t" rtlCol="false" tIns="0" lIns="0" bIns="0" rIns="0">
            <a:spAutoFit/>
          </a:bodyPr>
          <a:lstStyle/>
          <a:p>
            <a:pPr algn="ctr">
              <a:lnSpc>
                <a:spcPts val="4761"/>
              </a:lnSpc>
            </a:pPr>
            <a:r>
              <a:rPr lang="en-US" sz="3840" spc="53">
                <a:solidFill>
                  <a:srgbClr val="000000"/>
                </a:solidFill>
                <a:latin typeface="Arial Bold"/>
              </a:rPr>
              <a:t>Streamlining Emergency Care Processes at </a:t>
            </a:r>
            <a:r>
              <a:rPr lang="en-US" sz="3840" spc="53">
                <a:solidFill>
                  <a:srgbClr val="FF0000"/>
                </a:solidFill>
                <a:latin typeface="Arial Bold"/>
              </a:rPr>
              <a:t>Northeastern’s UHCS</a:t>
            </a:r>
            <a:r>
              <a:rPr lang="en-US" sz="3840" spc="53">
                <a:solidFill>
                  <a:srgbClr val="000000"/>
                </a:solidFill>
                <a:latin typeface="Arial Bold"/>
              </a:rPr>
              <a:t>: A Lean Implementation Strategy</a:t>
            </a:r>
          </a:p>
        </p:txBody>
      </p:sp>
      <p:sp>
        <p:nvSpPr>
          <p:cNvPr name="TextBox 5" id="5"/>
          <p:cNvSpPr txBox="true"/>
          <p:nvPr/>
        </p:nvSpPr>
        <p:spPr>
          <a:xfrm rot="0">
            <a:off x="758142" y="4342958"/>
            <a:ext cx="8237316" cy="1800225"/>
          </a:xfrm>
          <a:prstGeom prst="rect">
            <a:avLst/>
          </a:prstGeom>
        </p:spPr>
        <p:txBody>
          <a:bodyPr anchor="t" rtlCol="false" tIns="0" lIns="0" bIns="0" rIns="0">
            <a:spAutoFit/>
          </a:bodyPr>
          <a:lstStyle/>
          <a:p>
            <a:pPr algn="ctr">
              <a:lnSpc>
                <a:spcPts val="2112"/>
              </a:lnSpc>
            </a:pPr>
            <a:r>
              <a:rPr lang="en-US" sz="1760">
                <a:solidFill>
                  <a:srgbClr val="000000"/>
                </a:solidFill>
                <a:latin typeface="Arial Italics"/>
              </a:rPr>
              <a:t>Submitted by</a:t>
            </a:r>
          </a:p>
          <a:p>
            <a:pPr algn="ctr">
              <a:lnSpc>
                <a:spcPts val="2951"/>
              </a:lnSpc>
            </a:pPr>
            <a:r>
              <a:rPr lang="en-US" sz="2460">
                <a:solidFill>
                  <a:srgbClr val="000000"/>
                </a:solidFill>
                <a:latin typeface="Arial"/>
              </a:rPr>
              <a:t>Mufaddal Husain</a:t>
            </a:r>
          </a:p>
          <a:p>
            <a:pPr algn="ctr">
              <a:lnSpc>
                <a:spcPts val="2951"/>
              </a:lnSpc>
            </a:pPr>
            <a:r>
              <a:rPr lang="en-US" sz="2460">
                <a:solidFill>
                  <a:srgbClr val="000000"/>
                </a:solidFill>
                <a:latin typeface="Arial"/>
              </a:rPr>
              <a:t>Aditya Kaspate</a:t>
            </a:r>
          </a:p>
          <a:p>
            <a:pPr algn="ctr">
              <a:lnSpc>
                <a:spcPts val="2951"/>
              </a:lnSpc>
            </a:pPr>
            <a:r>
              <a:rPr lang="en-US" sz="2460">
                <a:solidFill>
                  <a:srgbClr val="000000"/>
                </a:solidFill>
                <a:latin typeface="Arial"/>
              </a:rPr>
              <a:t>Deveeka Ravi Meshram</a:t>
            </a:r>
          </a:p>
          <a:p>
            <a:pPr algn="ctr">
              <a:lnSpc>
                <a:spcPts val="2951"/>
              </a:lnSpc>
            </a:pPr>
            <a:r>
              <a:rPr lang="en-US" sz="2460">
                <a:solidFill>
                  <a:srgbClr val="000000"/>
                </a:solidFill>
                <a:latin typeface="Arial"/>
              </a:rPr>
              <a:t>Jainil Jain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0704" y="1718057"/>
            <a:ext cx="9072192" cy="4288197"/>
          </a:xfrm>
          <a:custGeom>
            <a:avLst/>
            <a:gdLst/>
            <a:ahLst/>
            <a:cxnLst/>
            <a:rect r="r" b="b" t="t" l="l"/>
            <a:pathLst>
              <a:path h="4288197" w="9072192">
                <a:moveTo>
                  <a:pt x="0" y="0"/>
                </a:moveTo>
                <a:lnTo>
                  <a:pt x="9072192" y="0"/>
                </a:lnTo>
                <a:lnTo>
                  <a:pt x="9072192" y="4288196"/>
                </a:lnTo>
                <a:lnTo>
                  <a:pt x="0" y="4288196"/>
                </a:lnTo>
                <a:lnTo>
                  <a:pt x="0" y="0"/>
                </a:lnTo>
                <a:close/>
              </a:path>
            </a:pathLst>
          </a:custGeom>
          <a:blipFill>
            <a:blip r:embed="rId2"/>
            <a:stretch>
              <a:fillRect l="-28486" t="-77909" r="-32403" b="-43338"/>
            </a:stretch>
          </a:blipFill>
          <a:ln w="38100" cap="sq">
            <a:solidFill>
              <a:srgbClr val="000000"/>
            </a:solidFill>
            <a:prstDash val="solid"/>
            <a:miter/>
          </a:ln>
        </p:spPr>
      </p:sp>
      <p:sp>
        <p:nvSpPr>
          <p:cNvPr name="Freeform 3" id="3"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3"/>
            <a:stretch>
              <a:fillRect l="0" t="0" r="0" b="0"/>
            </a:stretch>
          </a:blipFill>
        </p:spPr>
      </p:sp>
      <p:grpSp>
        <p:nvGrpSpPr>
          <p:cNvPr name="Group 4" id="4"/>
          <p:cNvGrpSpPr/>
          <p:nvPr/>
        </p:nvGrpSpPr>
        <p:grpSpPr>
          <a:xfrm rot="0">
            <a:off x="3423920" y="6830907"/>
            <a:ext cx="5598160" cy="298027"/>
            <a:chOff x="0" y="0"/>
            <a:chExt cx="7464213" cy="397369"/>
          </a:xfrm>
        </p:grpSpPr>
        <p:sp>
          <p:nvSpPr>
            <p:cNvPr name="TextBox 5" id="5"/>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6" id="6"/>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7   </a:t>
              </a:r>
            </a:p>
          </p:txBody>
        </p:sp>
      </p:grpSp>
      <p:sp>
        <p:nvSpPr>
          <p:cNvPr name="TextBox 7" id="7"/>
          <p:cNvSpPr txBox="true"/>
          <p:nvPr/>
        </p:nvSpPr>
        <p:spPr>
          <a:xfrm rot="0">
            <a:off x="2448560" y="540597"/>
            <a:ext cx="6725920" cy="647700"/>
          </a:xfrm>
          <a:prstGeom prst="rect">
            <a:avLst/>
          </a:prstGeom>
        </p:spPr>
        <p:txBody>
          <a:bodyPr anchor="t" rtlCol="false" tIns="0" lIns="0" bIns="0" rIns="0">
            <a:spAutoFit/>
          </a:bodyPr>
          <a:lstStyle/>
          <a:p>
            <a:pPr algn="ctr">
              <a:lnSpc>
                <a:spcPts val="4560"/>
              </a:lnSpc>
            </a:pPr>
            <a:r>
              <a:rPr lang="en-US" sz="3800">
                <a:solidFill>
                  <a:srgbClr val="DB182B"/>
                </a:solidFill>
                <a:latin typeface="Arial Bold"/>
              </a:rPr>
              <a:t>Value Stream Mapping - New</a:t>
            </a:r>
          </a:p>
        </p:txBody>
      </p:sp>
      <p:sp>
        <p:nvSpPr>
          <p:cNvPr name="TextBox 8" id="8"/>
          <p:cNvSpPr txBox="true"/>
          <p:nvPr/>
        </p:nvSpPr>
        <p:spPr>
          <a:xfrm rot="0">
            <a:off x="731520" y="6080769"/>
            <a:ext cx="8543362" cy="816610"/>
          </a:xfrm>
          <a:prstGeom prst="rect">
            <a:avLst/>
          </a:prstGeom>
        </p:spPr>
        <p:txBody>
          <a:bodyPr anchor="t" rtlCol="false" tIns="0" lIns="0" bIns="0" rIns="0">
            <a:spAutoFit/>
          </a:bodyPr>
          <a:lstStyle/>
          <a:p>
            <a:pPr algn="l">
              <a:lnSpc>
                <a:spcPts val="2240"/>
              </a:lnSpc>
            </a:pPr>
            <a:r>
              <a:rPr lang="en-US" sz="1600">
                <a:solidFill>
                  <a:srgbClr val="000000"/>
                </a:solidFill>
                <a:latin typeface="Canva Sans Bold"/>
              </a:rPr>
              <a:t>Total Cycle Time-  47.5 minutes</a:t>
            </a:r>
          </a:p>
          <a:p>
            <a:pPr algn="l">
              <a:lnSpc>
                <a:spcPts val="2240"/>
              </a:lnSpc>
            </a:pPr>
          </a:p>
          <a:p>
            <a:pPr algn="l">
              <a:lnSpc>
                <a:spcPts val="2240"/>
              </a:lnSpc>
            </a:pPr>
            <a:r>
              <a:rPr lang="en-US" sz="1600">
                <a:solidFill>
                  <a:srgbClr val="000000"/>
                </a:solidFill>
                <a:latin typeface="Canva Sans Bold"/>
              </a:rPr>
              <a:t>Improved Cycle Time by 8 Minutes</a:t>
            </a:r>
          </a:p>
        </p:txBody>
      </p:sp>
      <p:sp>
        <p:nvSpPr>
          <p:cNvPr name="TextBox 9" id="9"/>
          <p:cNvSpPr txBox="true"/>
          <p:nvPr/>
        </p:nvSpPr>
        <p:spPr>
          <a:xfrm rot="0">
            <a:off x="6223000" y="3206059"/>
            <a:ext cx="446465"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30 sec</a:t>
            </a:r>
          </a:p>
        </p:txBody>
      </p:sp>
      <p:sp>
        <p:nvSpPr>
          <p:cNvPr name="TextBox 10" id="10"/>
          <p:cNvSpPr txBox="true"/>
          <p:nvPr/>
        </p:nvSpPr>
        <p:spPr>
          <a:xfrm rot="0">
            <a:off x="7347857" y="2240859"/>
            <a:ext cx="446465"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30 sec</a:t>
            </a:r>
          </a:p>
        </p:txBody>
      </p:sp>
      <p:sp>
        <p:nvSpPr>
          <p:cNvPr name="TextBox 11" id="11"/>
          <p:cNvSpPr txBox="true"/>
          <p:nvPr/>
        </p:nvSpPr>
        <p:spPr>
          <a:xfrm rot="0">
            <a:off x="6223000" y="4809888"/>
            <a:ext cx="446465"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2 min</a:t>
            </a:r>
          </a:p>
        </p:txBody>
      </p:sp>
      <p:sp>
        <p:nvSpPr>
          <p:cNvPr name="TextBox 12" id="12"/>
          <p:cNvSpPr txBox="true"/>
          <p:nvPr/>
        </p:nvSpPr>
        <p:spPr>
          <a:xfrm rot="0">
            <a:off x="3545114" y="4809888"/>
            <a:ext cx="533551"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10 min</a:t>
            </a:r>
          </a:p>
        </p:txBody>
      </p:sp>
      <p:sp>
        <p:nvSpPr>
          <p:cNvPr name="TextBox 13" id="13"/>
          <p:cNvSpPr txBox="true"/>
          <p:nvPr/>
        </p:nvSpPr>
        <p:spPr>
          <a:xfrm rot="0">
            <a:off x="1214498" y="4809888"/>
            <a:ext cx="709870"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15-30 min</a:t>
            </a:r>
          </a:p>
        </p:txBody>
      </p:sp>
      <p:sp>
        <p:nvSpPr>
          <p:cNvPr name="TextBox 14" id="14"/>
          <p:cNvSpPr txBox="true"/>
          <p:nvPr/>
        </p:nvSpPr>
        <p:spPr>
          <a:xfrm rot="0">
            <a:off x="1302657" y="2322139"/>
            <a:ext cx="533551"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10 min</a:t>
            </a:r>
          </a:p>
        </p:txBody>
      </p:sp>
      <p:sp>
        <p:nvSpPr>
          <p:cNvPr name="TextBox 15" id="15"/>
          <p:cNvSpPr txBox="true"/>
          <p:nvPr/>
        </p:nvSpPr>
        <p:spPr>
          <a:xfrm rot="0">
            <a:off x="2528183" y="3206059"/>
            <a:ext cx="533551"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5 min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TextBox 3" id="3"/>
          <p:cNvSpPr txBox="true"/>
          <p:nvPr/>
        </p:nvSpPr>
        <p:spPr>
          <a:xfrm rot="0">
            <a:off x="2296160" y="655320"/>
            <a:ext cx="6725920" cy="647700"/>
          </a:xfrm>
          <a:prstGeom prst="rect">
            <a:avLst/>
          </a:prstGeom>
        </p:spPr>
        <p:txBody>
          <a:bodyPr anchor="t" rtlCol="false" tIns="0" lIns="0" bIns="0" rIns="0">
            <a:spAutoFit/>
          </a:bodyPr>
          <a:lstStyle/>
          <a:p>
            <a:pPr algn="ctr">
              <a:lnSpc>
                <a:spcPts val="4560"/>
              </a:lnSpc>
            </a:pPr>
            <a:r>
              <a:rPr lang="en-US" sz="3800">
                <a:solidFill>
                  <a:srgbClr val="DB182B"/>
                </a:solidFill>
                <a:latin typeface="Arial Bold"/>
              </a:rPr>
              <a:t>Standard Work</a:t>
            </a:r>
          </a:p>
        </p:txBody>
      </p:sp>
      <p:grpSp>
        <p:nvGrpSpPr>
          <p:cNvPr name="Group 4" id="4"/>
          <p:cNvGrpSpPr/>
          <p:nvPr/>
        </p:nvGrpSpPr>
        <p:grpSpPr>
          <a:xfrm rot="0">
            <a:off x="3423920" y="6830907"/>
            <a:ext cx="5598160" cy="298027"/>
            <a:chOff x="0" y="0"/>
            <a:chExt cx="7464213" cy="397369"/>
          </a:xfrm>
        </p:grpSpPr>
        <p:sp>
          <p:nvSpPr>
            <p:cNvPr name="TextBox 5" id="5"/>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6" id="6"/>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8    </a:t>
              </a:r>
            </a:p>
          </p:txBody>
        </p:sp>
      </p:grpSp>
      <p:sp>
        <p:nvSpPr>
          <p:cNvPr name="TextBox 7" id="7"/>
          <p:cNvSpPr txBox="true"/>
          <p:nvPr/>
        </p:nvSpPr>
        <p:spPr>
          <a:xfrm rot="0">
            <a:off x="381508" y="1883398"/>
            <a:ext cx="8876088" cy="1353373"/>
          </a:xfrm>
          <a:prstGeom prst="rect">
            <a:avLst/>
          </a:prstGeom>
        </p:spPr>
        <p:txBody>
          <a:bodyPr anchor="t" rtlCol="false" tIns="0" lIns="0" bIns="0" rIns="0">
            <a:spAutoFit/>
          </a:bodyPr>
          <a:lstStyle/>
          <a:p>
            <a:pPr algn="l">
              <a:lnSpc>
                <a:spcPts val="2147"/>
              </a:lnSpc>
            </a:pPr>
            <a:r>
              <a:rPr lang="en-US" sz="1544">
                <a:solidFill>
                  <a:srgbClr val="000000"/>
                </a:solidFill>
                <a:latin typeface="Arial"/>
              </a:rPr>
              <a:t>In the bustling university healthcare system, managing patient flow and delivering timely care are crucial. The new Triage Protocol addresses these challenges by categorizing patients by the </a:t>
            </a:r>
            <a:r>
              <a:rPr lang="en-US" sz="1544">
                <a:solidFill>
                  <a:srgbClr val="000000"/>
                </a:solidFill>
                <a:latin typeface="Arial Bold"/>
              </a:rPr>
              <a:t>urgency</a:t>
            </a:r>
            <a:r>
              <a:rPr lang="en-US" sz="1544">
                <a:solidFill>
                  <a:srgbClr val="000000"/>
                </a:solidFill>
                <a:latin typeface="Arial"/>
              </a:rPr>
              <a:t> of their needs. This streamlined approach ensures quick care for critical cases and organizes treatment efficiently for others, utilizing clear criteria to prioritize care effectively and equitably throughout the system.</a:t>
            </a:r>
          </a:p>
        </p:txBody>
      </p:sp>
      <p:sp>
        <p:nvSpPr>
          <p:cNvPr name="TextBox 8" id="8"/>
          <p:cNvSpPr txBox="true"/>
          <p:nvPr/>
        </p:nvSpPr>
        <p:spPr>
          <a:xfrm rot="0">
            <a:off x="381508" y="3317791"/>
            <a:ext cx="8876088" cy="2769192"/>
          </a:xfrm>
          <a:prstGeom prst="rect">
            <a:avLst/>
          </a:prstGeom>
        </p:spPr>
        <p:txBody>
          <a:bodyPr anchor="t" rtlCol="false" tIns="0" lIns="0" bIns="0" rIns="0">
            <a:spAutoFit/>
          </a:bodyPr>
          <a:lstStyle/>
          <a:p>
            <a:pPr algn="l">
              <a:lnSpc>
                <a:spcPts val="2822"/>
              </a:lnSpc>
            </a:pPr>
            <a:r>
              <a:rPr lang="en-US" sz="1567">
                <a:solidFill>
                  <a:srgbClr val="000000"/>
                </a:solidFill>
                <a:latin typeface="Arial Bold"/>
              </a:rPr>
              <a:t>Benefits:</a:t>
            </a:r>
          </a:p>
          <a:p>
            <a:pPr algn="l" marL="338486" indent="-169243" lvl="1">
              <a:lnSpc>
                <a:spcPts val="2822"/>
              </a:lnSpc>
              <a:buFont typeface="Arial"/>
              <a:buChar char="•"/>
            </a:pPr>
            <a:r>
              <a:rPr lang="en-US" sz="1567">
                <a:solidFill>
                  <a:srgbClr val="000000"/>
                </a:solidFill>
                <a:latin typeface="Arial Bold"/>
              </a:rPr>
              <a:t>Enhanced Patient Safety: </a:t>
            </a:r>
            <a:r>
              <a:rPr lang="en-US" sz="1567">
                <a:solidFill>
                  <a:srgbClr val="000000"/>
                </a:solidFill>
                <a:latin typeface="Arial"/>
              </a:rPr>
              <a:t>Quick identification and prioritization of critical cases reduce risks and improve outcomes.</a:t>
            </a:r>
          </a:p>
          <a:p>
            <a:pPr algn="l" marL="338486" indent="-169243" lvl="1">
              <a:lnSpc>
                <a:spcPts val="2822"/>
              </a:lnSpc>
              <a:buFont typeface="Arial"/>
              <a:buChar char="•"/>
            </a:pPr>
            <a:r>
              <a:rPr lang="en-US" sz="1567">
                <a:solidFill>
                  <a:srgbClr val="000000"/>
                </a:solidFill>
                <a:latin typeface="Arial Bold"/>
              </a:rPr>
              <a:t>Improv</a:t>
            </a:r>
            <a:r>
              <a:rPr lang="en-US" sz="1567">
                <a:solidFill>
                  <a:srgbClr val="000000"/>
                </a:solidFill>
                <a:latin typeface="Arial Bold"/>
              </a:rPr>
              <a:t>ed Patient Satisfaction:</a:t>
            </a:r>
            <a:r>
              <a:rPr lang="en-US" sz="1567">
                <a:solidFill>
                  <a:srgbClr val="000000"/>
                </a:solidFill>
                <a:latin typeface="Arial"/>
              </a:rPr>
              <a:t> Transparent communication about wait times and care levels boosts patient experience.</a:t>
            </a:r>
          </a:p>
          <a:p>
            <a:pPr algn="l" marL="338486" indent="-169243" lvl="1">
              <a:lnSpc>
                <a:spcPts val="2822"/>
              </a:lnSpc>
              <a:buFont typeface="Arial"/>
              <a:buChar char="•"/>
            </a:pPr>
            <a:r>
              <a:rPr lang="en-US" sz="1567">
                <a:solidFill>
                  <a:srgbClr val="000000"/>
                </a:solidFill>
                <a:latin typeface="Arial Bold"/>
              </a:rPr>
              <a:t>Optimized Resource Utilization:</a:t>
            </a:r>
            <a:r>
              <a:rPr lang="en-US" sz="1567">
                <a:solidFill>
                  <a:srgbClr val="000000"/>
                </a:solidFill>
                <a:latin typeface="Arial"/>
              </a:rPr>
              <a:t> Efficient use of resources and staff, reducing delays and improving care delivery.</a:t>
            </a:r>
          </a:p>
          <a:p>
            <a:pPr algn="l">
              <a:lnSpc>
                <a:spcPts val="1881"/>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Freeform 3" id="3"/>
          <p:cNvSpPr/>
          <p:nvPr/>
        </p:nvSpPr>
        <p:spPr>
          <a:xfrm flipH="false" flipV="false" rot="0">
            <a:off x="2232352" y="624953"/>
            <a:ext cx="6038890" cy="5829253"/>
          </a:xfrm>
          <a:custGeom>
            <a:avLst/>
            <a:gdLst/>
            <a:ahLst/>
            <a:cxnLst/>
            <a:rect r="r" b="b" t="t" l="l"/>
            <a:pathLst>
              <a:path h="5829253" w="6038890">
                <a:moveTo>
                  <a:pt x="0" y="0"/>
                </a:moveTo>
                <a:lnTo>
                  <a:pt x="6038890" y="0"/>
                </a:lnTo>
                <a:lnTo>
                  <a:pt x="6038890" y="5829254"/>
                </a:lnTo>
                <a:lnTo>
                  <a:pt x="0" y="5829254"/>
                </a:lnTo>
                <a:lnTo>
                  <a:pt x="0" y="0"/>
                </a:lnTo>
                <a:close/>
              </a:path>
            </a:pathLst>
          </a:custGeom>
          <a:blipFill>
            <a:blip r:embed="rId3"/>
            <a:stretch>
              <a:fillRect l="0" t="0" r="0" b="0"/>
            </a:stretch>
          </a:blipFill>
        </p:spPr>
      </p:sp>
      <p:grpSp>
        <p:nvGrpSpPr>
          <p:cNvPr name="Group 4" id="4"/>
          <p:cNvGrpSpPr/>
          <p:nvPr/>
        </p:nvGrpSpPr>
        <p:grpSpPr>
          <a:xfrm rot="0">
            <a:off x="3423920" y="6830907"/>
            <a:ext cx="5598160" cy="298027"/>
            <a:chOff x="0" y="0"/>
            <a:chExt cx="7464213" cy="397369"/>
          </a:xfrm>
        </p:grpSpPr>
        <p:sp>
          <p:nvSpPr>
            <p:cNvPr name="TextBox 5" id="5"/>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6" id="6"/>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9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TextBox 3" id="3"/>
          <p:cNvSpPr txBox="true"/>
          <p:nvPr/>
        </p:nvSpPr>
        <p:spPr>
          <a:xfrm rot="0">
            <a:off x="2296160" y="369570"/>
            <a:ext cx="6725920" cy="1219200"/>
          </a:xfrm>
          <a:prstGeom prst="rect">
            <a:avLst/>
          </a:prstGeom>
        </p:spPr>
        <p:txBody>
          <a:bodyPr anchor="t" rtlCol="false" tIns="0" lIns="0" bIns="0" rIns="0">
            <a:spAutoFit/>
          </a:bodyPr>
          <a:lstStyle/>
          <a:p>
            <a:pPr algn="ctr">
              <a:lnSpc>
                <a:spcPts val="4560"/>
              </a:lnSpc>
            </a:pPr>
            <a:r>
              <a:rPr lang="en-US" sz="3800">
                <a:solidFill>
                  <a:srgbClr val="DB182B"/>
                </a:solidFill>
                <a:latin typeface="Arial Bold"/>
              </a:rPr>
              <a:t>ERP Integrated Kanban Board</a:t>
            </a:r>
            <a:r>
              <a:rPr lang="en-US" sz="3800">
                <a:solidFill>
                  <a:srgbClr val="DB182B"/>
                </a:solidFill>
                <a:latin typeface="Arial Bold"/>
              </a:rPr>
              <a:t> </a:t>
            </a:r>
          </a:p>
        </p:txBody>
      </p:sp>
      <p:grpSp>
        <p:nvGrpSpPr>
          <p:cNvPr name="Group 4" id="4"/>
          <p:cNvGrpSpPr/>
          <p:nvPr/>
        </p:nvGrpSpPr>
        <p:grpSpPr>
          <a:xfrm rot="0">
            <a:off x="3423920" y="6830907"/>
            <a:ext cx="5598160" cy="298027"/>
            <a:chOff x="0" y="0"/>
            <a:chExt cx="7464213" cy="397369"/>
          </a:xfrm>
        </p:grpSpPr>
        <p:sp>
          <p:nvSpPr>
            <p:cNvPr name="TextBox 5" id="5"/>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6" id="6"/>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8    </a:t>
              </a:r>
            </a:p>
          </p:txBody>
        </p:sp>
      </p:grpSp>
      <p:sp>
        <p:nvSpPr>
          <p:cNvPr name="TextBox 7" id="7"/>
          <p:cNvSpPr txBox="true"/>
          <p:nvPr/>
        </p:nvSpPr>
        <p:spPr>
          <a:xfrm rot="0">
            <a:off x="381508" y="1988042"/>
            <a:ext cx="9000348" cy="935096"/>
          </a:xfrm>
          <a:prstGeom prst="rect">
            <a:avLst/>
          </a:prstGeom>
        </p:spPr>
        <p:txBody>
          <a:bodyPr anchor="t" rtlCol="false" tIns="0" lIns="0" bIns="0" rIns="0">
            <a:spAutoFit/>
          </a:bodyPr>
          <a:lstStyle/>
          <a:p>
            <a:pPr algn="l">
              <a:lnSpc>
                <a:spcPts val="1853"/>
              </a:lnSpc>
            </a:pPr>
            <a:r>
              <a:rPr lang="en-US" sz="1544">
                <a:solidFill>
                  <a:srgbClr val="000000"/>
                </a:solidFill>
                <a:latin typeface="Arial"/>
              </a:rPr>
              <a:t>We propose an Excel-based Kanban board that will be linked with the EHR system or other digital tools. This setup can help in automatically updating the Kanban board as patients move through different stages of their healthcare journey, revolutionizing patient flow management from registration to treatment in the initial assessment area.</a:t>
            </a:r>
          </a:p>
        </p:txBody>
      </p:sp>
      <p:sp>
        <p:nvSpPr>
          <p:cNvPr name="TextBox 8" id="8"/>
          <p:cNvSpPr txBox="true"/>
          <p:nvPr/>
        </p:nvSpPr>
        <p:spPr>
          <a:xfrm rot="0">
            <a:off x="381508" y="3227160"/>
            <a:ext cx="9251561" cy="2769192"/>
          </a:xfrm>
          <a:prstGeom prst="rect">
            <a:avLst/>
          </a:prstGeom>
        </p:spPr>
        <p:txBody>
          <a:bodyPr anchor="t" rtlCol="false" tIns="0" lIns="0" bIns="0" rIns="0">
            <a:spAutoFit/>
          </a:bodyPr>
          <a:lstStyle/>
          <a:p>
            <a:pPr algn="l">
              <a:lnSpc>
                <a:spcPts val="2822"/>
              </a:lnSpc>
            </a:pPr>
            <a:r>
              <a:rPr lang="en-US" sz="1567">
                <a:solidFill>
                  <a:srgbClr val="000000"/>
                </a:solidFill>
                <a:latin typeface="Arial Bold"/>
              </a:rPr>
              <a:t>Benefits:</a:t>
            </a:r>
          </a:p>
          <a:p>
            <a:pPr algn="l">
              <a:lnSpc>
                <a:spcPts val="2822"/>
              </a:lnSpc>
            </a:pPr>
            <a:r>
              <a:rPr lang="en-US" sz="1567">
                <a:solidFill>
                  <a:srgbClr val="000000"/>
                </a:solidFill>
                <a:latin typeface="Arial Bold"/>
              </a:rPr>
              <a:t>Improved Operational Efficiency</a:t>
            </a:r>
          </a:p>
          <a:p>
            <a:pPr algn="l" marL="338486" indent="-169243" lvl="1">
              <a:lnSpc>
                <a:spcPts val="2822"/>
              </a:lnSpc>
              <a:buFont typeface="Arial"/>
              <a:buChar char="•"/>
            </a:pPr>
            <a:r>
              <a:rPr lang="en-US" sz="1567">
                <a:solidFill>
                  <a:srgbClr val="000000"/>
                </a:solidFill>
                <a:latin typeface="Arial"/>
              </a:rPr>
              <a:t>Automated Updates: Automates patient progress updates, reducing manual tasks.</a:t>
            </a:r>
          </a:p>
          <a:p>
            <a:pPr algn="l" marL="338486" indent="-169243" lvl="1">
              <a:lnSpc>
                <a:spcPts val="2822"/>
              </a:lnSpc>
              <a:buFont typeface="Arial"/>
              <a:buChar char="•"/>
            </a:pPr>
            <a:r>
              <a:rPr lang="en-US" sz="1567">
                <a:solidFill>
                  <a:srgbClr val="000000"/>
                </a:solidFill>
                <a:latin typeface="Arial"/>
              </a:rPr>
              <a:t>Real-Time Visibility: Allows for quick adaptation to patient flow changes, improving resource use.</a:t>
            </a:r>
          </a:p>
          <a:p>
            <a:pPr algn="l">
              <a:lnSpc>
                <a:spcPts val="2822"/>
              </a:lnSpc>
            </a:pPr>
            <a:r>
              <a:rPr lang="en-US" sz="1567">
                <a:solidFill>
                  <a:srgbClr val="000000"/>
                </a:solidFill>
                <a:latin typeface="Arial Bold"/>
              </a:rPr>
              <a:t>Enhanced Patient Experience</a:t>
            </a:r>
          </a:p>
          <a:p>
            <a:pPr algn="l" marL="338486" indent="-169243" lvl="1">
              <a:lnSpc>
                <a:spcPts val="2822"/>
              </a:lnSpc>
              <a:buFont typeface="Arial"/>
              <a:buChar char="•"/>
            </a:pPr>
            <a:r>
              <a:rPr lang="en-US" sz="1567">
                <a:solidFill>
                  <a:srgbClr val="000000"/>
                </a:solidFill>
                <a:latin typeface="Arial"/>
              </a:rPr>
              <a:t>Reduced Wait Times: Helps promptly identify and address bottlenecks.</a:t>
            </a:r>
          </a:p>
          <a:p>
            <a:pPr algn="l" marL="338486" indent="-169243" lvl="1">
              <a:lnSpc>
                <a:spcPts val="2822"/>
              </a:lnSpc>
              <a:buFont typeface="Arial"/>
              <a:buChar char="•"/>
            </a:pPr>
            <a:r>
              <a:rPr lang="en-US" sz="1567">
                <a:solidFill>
                  <a:srgbClr val="000000"/>
                </a:solidFill>
                <a:latin typeface="Arial"/>
              </a:rPr>
              <a:t>Increased Transparency: Keeps patients informed about their care timeline.</a:t>
            </a:r>
          </a:p>
          <a:p>
            <a:pPr algn="l">
              <a:lnSpc>
                <a:spcPts val="1881"/>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Freeform 3" id="3"/>
          <p:cNvSpPr/>
          <p:nvPr/>
        </p:nvSpPr>
        <p:spPr>
          <a:xfrm flipH="false" flipV="false" rot="0">
            <a:off x="228115" y="2934134"/>
            <a:ext cx="9297369" cy="3565114"/>
          </a:xfrm>
          <a:custGeom>
            <a:avLst/>
            <a:gdLst/>
            <a:ahLst/>
            <a:cxnLst/>
            <a:rect r="r" b="b" t="t" l="l"/>
            <a:pathLst>
              <a:path h="3565114" w="9297369">
                <a:moveTo>
                  <a:pt x="0" y="0"/>
                </a:moveTo>
                <a:lnTo>
                  <a:pt x="9297370" y="0"/>
                </a:lnTo>
                <a:lnTo>
                  <a:pt x="9297370" y="3565114"/>
                </a:lnTo>
                <a:lnTo>
                  <a:pt x="0" y="3565114"/>
                </a:lnTo>
                <a:lnTo>
                  <a:pt x="0" y="0"/>
                </a:lnTo>
                <a:close/>
              </a:path>
            </a:pathLst>
          </a:custGeom>
          <a:blipFill>
            <a:blip r:embed="rId3"/>
            <a:stretch>
              <a:fillRect l="0" t="0" r="0" b="0"/>
            </a:stretch>
          </a:blipFill>
        </p:spPr>
      </p:sp>
      <p:sp>
        <p:nvSpPr>
          <p:cNvPr name="Freeform 4" id="4"/>
          <p:cNvSpPr/>
          <p:nvPr/>
        </p:nvSpPr>
        <p:spPr>
          <a:xfrm flipH="false" flipV="false" rot="5400000">
            <a:off x="4718408" y="2306156"/>
            <a:ext cx="786370" cy="469586"/>
          </a:xfrm>
          <a:custGeom>
            <a:avLst/>
            <a:gdLst/>
            <a:ahLst/>
            <a:cxnLst/>
            <a:rect r="r" b="b" t="t" l="l"/>
            <a:pathLst>
              <a:path h="469586" w="786370">
                <a:moveTo>
                  <a:pt x="0" y="0"/>
                </a:moveTo>
                <a:lnTo>
                  <a:pt x="786370" y="0"/>
                </a:lnTo>
                <a:lnTo>
                  <a:pt x="786370" y="469585"/>
                </a:lnTo>
                <a:lnTo>
                  <a:pt x="0" y="469585"/>
                </a:lnTo>
                <a:lnTo>
                  <a:pt x="0" y="0"/>
                </a:lnTo>
                <a:close/>
              </a:path>
            </a:pathLst>
          </a:custGeom>
          <a:blipFill>
            <a:blip r:embed="rId4"/>
            <a:stretch>
              <a:fillRect l="0" t="0" r="0" b="0"/>
            </a:stretch>
          </a:blipFill>
        </p:spPr>
      </p:sp>
      <p:sp>
        <p:nvSpPr>
          <p:cNvPr name="Freeform 5" id="5"/>
          <p:cNvSpPr/>
          <p:nvPr/>
        </p:nvSpPr>
        <p:spPr>
          <a:xfrm flipH="false" flipV="false" rot="0">
            <a:off x="4374120" y="1209039"/>
            <a:ext cx="1312975" cy="841213"/>
          </a:xfrm>
          <a:custGeom>
            <a:avLst/>
            <a:gdLst/>
            <a:ahLst/>
            <a:cxnLst/>
            <a:rect r="r" b="b" t="t" l="l"/>
            <a:pathLst>
              <a:path h="841213" w="1312975">
                <a:moveTo>
                  <a:pt x="0" y="0"/>
                </a:moveTo>
                <a:lnTo>
                  <a:pt x="1312975" y="0"/>
                </a:lnTo>
                <a:lnTo>
                  <a:pt x="1312975" y="841213"/>
                </a:lnTo>
                <a:lnTo>
                  <a:pt x="0" y="841213"/>
                </a:lnTo>
                <a:lnTo>
                  <a:pt x="0" y="0"/>
                </a:lnTo>
                <a:close/>
              </a:path>
            </a:pathLst>
          </a:custGeom>
          <a:blipFill>
            <a:blip r:embed="rId5"/>
            <a:stretch>
              <a:fillRect l="0" t="0" r="0" b="0"/>
            </a:stretch>
          </a:blipFill>
        </p:spPr>
      </p:sp>
      <p:grpSp>
        <p:nvGrpSpPr>
          <p:cNvPr name="Group 6" id="6"/>
          <p:cNvGrpSpPr/>
          <p:nvPr/>
        </p:nvGrpSpPr>
        <p:grpSpPr>
          <a:xfrm rot="0">
            <a:off x="3423920" y="6830907"/>
            <a:ext cx="5598160" cy="298027"/>
            <a:chOff x="0" y="0"/>
            <a:chExt cx="7464213" cy="397369"/>
          </a:xfrm>
        </p:grpSpPr>
        <p:sp>
          <p:nvSpPr>
            <p:cNvPr name="TextBox 7" id="7"/>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8" id="8"/>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9    </a:t>
              </a:r>
            </a:p>
          </p:txBody>
        </p:sp>
      </p:grpSp>
      <p:sp>
        <p:nvSpPr>
          <p:cNvPr name="TextBox 9" id="9"/>
          <p:cNvSpPr txBox="true"/>
          <p:nvPr/>
        </p:nvSpPr>
        <p:spPr>
          <a:xfrm rot="0">
            <a:off x="2186247" y="102390"/>
            <a:ext cx="6063618" cy="1106649"/>
          </a:xfrm>
          <a:prstGeom prst="rect">
            <a:avLst/>
          </a:prstGeom>
        </p:spPr>
        <p:txBody>
          <a:bodyPr anchor="t" rtlCol="false" tIns="0" lIns="0" bIns="0" rIns="0">
            <a:spAutoFit/>
          </a:bodyPr>
          <a:lstStyle/>
          <a:p>
            <a:pPr algn="ctr">
              <a:lnSpc>
                <a:spcPts val="4110"/>
              </a:lnSpc>
            </a:pPr>
            <a:r>
              <a:rPr lang="en-US" sz="3425">
                <a:solidFill>
                  <a:srgbClr val="DB182B"/>
                </a:solidFill>
                <a:latin typeface="Arial Bold"/>
              </a:rPr>
              <a:t>ERP Integrated Kanban Board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Freeform 3" id="3"/>
          <p:cNvSpPr/>
          <p:nvPr/>
        </p:nvSpPr>
        <p:spPr>
          <a:xfrm flipH="false" flipV="false" rot="0">
            <a:off x="2955057" y="3165530"/>
            <a:ext cx="4259681" cy="2231114"/>
          </a:xfrm>
          <a:custGeom>
            <a:avLst/>
            <a:gdLst/>
            <a:ahLst/>
            <a:cxnLst/>
            <a:rect r="r" b="b" t="t" l="l"/>
            <a:pathLst>
              <a:path h="2231114" w="4259681">
                <a:moveTo>
                  <a:pt x="0" y="0"/>
                </a:moveTo>
                <a:lnTo>
                  <a:pt x="4259681" y="0"/>
                </a:lnTo>
                <a:lnTo>
                  <a:pt x="4259681" y="2231114"/>
                </a:lnTo>
                <a:lnTo>
                  <a:pt x="0" y="2231114"/>
                </a:lnTo>
                <a:lnTo>
                  <a:pt x="0" y="0"/>
                </a:lnTo>
                <a:close/>
              </a:path>
            </a:pathLst>
          </a:custGeom>
          <a:blipFill>
            <a:blip r:embed="rId3">
              <a:alphaModFix amt="44999"/>
            </a:blip>
            <a:stretch>
              <a:fillRect l="0" t="-22626" r="0" b="-16968"/>
            </a:stretch>
          </a:blipFill>
        </p:spPr>
      </p:sp>
      <p:sp>
        <p:nvSpPr>
          <p:cNvPr name="TextBox 4" id="4"/>
          <p:cNvSpPr txBox="true"/>
          <p:nvPr/>
        </p:nvSpPr>
        <p:spPr>
          <a:xfrm rot="0">
            <a:off x="2198460" y="369570"/>
            <a:ext cx="6725920" cy="1219200"/>
          </a:xfrm>
          <a:prstGeom prst="rect">
            <a:avLst/>
          </a:prstGeom>
        </p:spPr>
        <p:txBody>
          <a:bodyPr anchor="t" rtlCol="false" tIns="0" lIns="0" bIns="0" rIns="0">
            <a:spAutoFit/>
          </a:bodyPr>
          <a:lstStyle/>
          <a:p>
            <a:pPr algn="ctr">
              <a:lnSpc>
                <a:spcPts val="4560"/>
              </a:lnSpc>
            </a:pPr>
            <a:r>
              <a:rPr lang="en-US" sz="3800">
                <a:solidFill>
                  <a:srgbClr val="DB182B"/>
                </a:solidFill>
                <a:latin typeface="Arial Bold"/>
              </a:rPr>
              <a:t>Kaizen (Continuous Improvement)</a:t>
            </a:r>
          </a:p>
        </p:txBody>
      </p:sp>
      <p:grpSp>
        <p:nvGrpSpPr>
          <p:cNvPr name="Group 5" id="5"/>
          <p:cNvGrpSpPr/>
          <p:nvPr/>
        </p:nvGrpSpPr>
        <p:grpSpPr>
          <a:xfrm rot="0">
            <a:off x="3423920" y="6830907"/>
            <a:ext cx="5598160" cy="298027"/>
            <a:chOff x="0" y="0"/>
            <a:chExt cx="7464213" cy="397369"/>
          </a:xfrm>
        </p:grpSpPr>
        <p:sp>
          <p:nvSpPr>
            <p:cNvPr name="TextBox 6" id="6"/>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7" id="7"/>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8    </a:t>
              </a:r>
            </a:p>
          </p:txBody>
        </p:sp>
      </p:grpSp>
      <p:sp>
        <p:nvSpPr>
          <p:cNvPr name="TextBox 8" id="8"/>
          <p:cNvSpPr txBox="true"/>
          <p:nvPr/>
        </p:nvSpPr>
        <p:spPr>
          <a:xfrm rot="0">
            <a:off x="365760" y="2974906"/>
            <a:ext cx="9022080" cy="3381416"/>
          </a:xfrm>
          <a:prstGeom prst="rect">
            <a:avLst/>
          </a:prstGeom>
        </p:spPr>
        <p:txBody>
          <a:bodyPr anchor="t" rtlCol="false" tIns="0" lIns="0" bIns="0" rIns="0">
            <a:spAutoFit/>
          </a:bodyPr>
          <a:lstStyle/>
          <a:p>
            <a:pPr algn="l">
              <a:lnSpc>
                <a:spcPts val="2752"/>
              </a:lnSpc>
            </a:pPr>
            <a:r>
              <a:rPr lang="en-US" sz="1528">
                <a:solidFill>
                  <a:srgbClr val="000000"/>
                </a:solidFill>
                <a:latin typeface="Arial Bold"/>
              </a:rPr>
              <a:t>Benefits:</a:t>
            </a:r>
          </a:p>
          <a:p>
            <a:pPr algn="l" marL="330090" indent="-165045" lvl="1">
              <a:lnSpc>
                <a:spcPts val="2752"/>
              </a:lnSpc>
              <a:buFont typeface="Arial"/>
              <a:buChar char="•"/>
            </a:pPr>
            <a:r>
              <a:rPr lang="en-US" sz="1528">
                <a:solidFill>
                  <a:srgbClr val="000000"/>
                </a:solidFill>
                <a:latin typeface="Arial"/>
              </a:rPr>
              <a:t>Proactively address challenges and inefficiencies in real-time.</a:t>
            </a:r>
          </a:p>
          <a:p>
            <a:pPr algn="l" marL="330090" indent="-165045" lvl="1">
              <a:lnSpc>
                <a:spcPts val="2752"/>
              </a:lnSpc>
              <a:buFont typeface="Arial"/>
              <a:buChar char="•"/>
            </a:pPr>
            <a:r>
              <a:rPr lang="en-US" sz="1528">
                <a:solidFill>
                  <a:srgbClr val="000000"/>
                </a:solidFill>
                <a:latin typeface="Arial"/>
              </a:rPr>
              <a:t>Continuous Feedback Loop: </a:t>
            </a:r>
            <a:r>
              <a:rPr lang="en-US" sz="1528">
                <a:solidFill>
                  <a:srgbClr val="000000"/>
                </a:solidFill>
                <a:latin typeface="Arial Italics"/>
              </a:rPr>
              <a:t>Establishing channels for staff and patient feedback to gather insights into the effectiveness.</a:t>
            </a:r>
          </a:p>
          <a:p>
            <a:pPr algn="l" marL="330090" indent="-165045" lvl="1">
              <a:lnSpc>
                <a:spcPts val="2752"/>
              </a:lnSpc>
              <a:buFont typeface="Arial"/>
              <a:buChar char="•"/>
            </a:pPr>
            <a:r>
              <a:rPr lang="en-US" sz="1528">
                <a:solidFill>
                  <a:srgbClr val="000000"/>
                </a:solidFill>
                <a:latin typeface="Arial"/>
              </a:rPr>
              <a:t>Cultivate a culture of innovation and collaboration among staff members.</a:t>
            </a:r>
          </a:p>
          <a:p>
            <a:pPr algn="l" marL="330090" indent="-165045" lvl="1">
              <a:lnSpc>
                <a:spcPts val="2752"/>
              </a:lnSpc>
              <a:buFont typeface="Arial"/>
              <a:buChar char="•"/>
            </a:pPr>
            <a:r>
              <a:rPr lang="en-US" sz="1528">
                <a:solidFill>
                  <a:srgbClr val="000000"/>
                </a:solidFill>
                <a:latin typeface="Arial"/>
              </a:rPr>
              <a:t>Enhance overall operational effectiveness and patient satisfaction.</a:t>
            </a:r>
          </a:p>
          <a:p>
            <a:pPr algn="l" marL="330090" indent="-165045" lvl="1">
              <a:lnSpc>
                <a:spcPts val="2752"/>
              </a:lnSpc>
              <a:buFont typeface="Arial"/>
              <a:buChar char="•"/>
            </a:pPr>
            <a:r>
              <a:rPr lang="en-US" sz="1528">
                <a:solidFill>
                  <a:srgbClr val="000000"/>
                </a:solidFill>
                <a:latin typeface="Arial"/>
              </a:rPr>
              <a:t>Ensure that the Excel-based Kanban board system remains responsive and adaptable to the dynamic healthcare environment.</a:t>
            </a:r>
          </a:p>
          <a:p>
            <a:pPr algn="l">
              <a:lnSpc>
                <a:spcPts val="2752"/>
              </a:lnSpc>
            </a:pPr>
          </a:p>
          <a:p>
            <a:pPr algn="l">
              <a:lnSpc>
                <a:spcPts val="1834"/>
              </a:lnSpc>
            </a:pPr>
          </a:p>
        </p:txBody>
      </p:sp>
      <p:sp>
        <p:nvSpPr>
          <p:cNvPr name="TextBox 9" id="9"/>
          <p:cNvSpPr txBox="true"/>
          <p:nvPr/>
        </p:nvSpPr>
        <p:spPr>
          <a:xfrm rot="0">
            <a:off x="381508" y="2032235"/>
            <a:ext cx="9022080" cy="818134"/>
          </a:xfrm>
          <a:prstGeom prst="rect">
            <a:avLst/>
          </a:prstGeom>
        </p:spPr>
        <p:txBody>
          <a:bodyPr anchor="t" rtlCol="false" tIns="0" lIns="0" bIns="0" rIns="0">
            <a:spAutoFit/>
          </a:bodyPr>
          <a:lstStyle/>
          <a:p>
            <a:pPr algn="just">
              <a:lnSpc>
                <a:spcPts val="2155"/>
              </a:lnSpc>
            </a:pPr>
            <a:r>
              <a:rPr lang="en-US" sz="1539">
                <a:solidFill>
                  <a:srgbClr val="000000"/>
                </a:solidFill>
                <a:latin typeface="Arial"/>
              </a:rPr>
              <a:t>Continuous refinement and enhancement are at the core of our project. By adopting the Kaizen Continuous Improvement approach. Our project aims to achieve sustained improvements in patient flow management and healthcare delivery at UHCS. Here's how Kaizen will be integrated into our project: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Freeform 3" id="3"/>
          <p:cNvSpPr/>
          <p:nvPr/>
        </p:nvSpPr>
        <p:spPr>
          <a:xfrm flipH="false" flipV="false" rot="0">
            <a:off x="5598504" y="1718057"/>
            <a:ext cx="1386119" cy="1355876"/>
          </a:xfrm>
          <a:custGeom>
            <a:avLst/>
            <a:gdLst/>
            <a:ahLst/>
            <a:cxnLst/>
            <a:rect r="r" b="b" t="t" l="l"/>
            <a:pathLst>
              <a:path h="1355876" w="1386119">
                <a:moveTo>
                  <a:pt x="0" y="0"/>
                </a:moveTo>
                <a:lnTo>
                  <a:pt x="1386119" y="0"/>
                </a:lnTo>
                <a:lnTo>
                  <a:pt x="1386119" y="1355876"/>
                </a:lnTo>
                <a:lnTo>
                  <a:pt x="0" y="13558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678888" y="1517383"/>
            <a:ext cx="1760904" cy="1492073"/>
          </a:xfrm>
          <a:custGeom>
            <a:avLst/>
            <a:gdLst/>
            <a:ahLst/>
            <a:cxnLst/>
            <a:rect r="r" b="b" t="t" l="l"/>
            <a:pathLst>
              <a:path h="1492073" w="1760904">
                <a:moveTo>
                  <a:pt x="0" y="0"/>
                </a:moveTo>
                <a:lnTo>
                  <a:pt x="1760904" y="0"/>
                </a:lnTo>
                <a:lnTo>
                  <a:pt x="1760904" y="1492073"/>
                </a:lnTo>
                <a:lnTo>
                  <a:pt x="0" y="14920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36085">
            <a:off x="5235804" y="3531185"/>
            <a:ext cx="1795013" cy="1044813"/>
          </a:xfrm>
          <a:custGeom>
            <a:avLst/>
            <a:gdLst/>
            <a:ahLst/>
            <a:cxnLst/>
            <a:rect r="r" b="b" t="t" l="l"/>
            <a:pathLst>
              <a:path h="1044813" w="1795013">
                <a:moveTo>
                  <a:pt x="0" y="0"/>
                </a:moveTo>
                <a:lnTo>
                  <a:pt x="1795014" y="0"/>
                </a:lnTo>
                <a:lnTo>
                  <a:pt x="1795014" y="1044813"/>
                </a:lnTo>
                <a:lnTo>
                  <a:pt x="0" y="10448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916059" y="4359371"/>
            <a:ext cx="2214582" cy="1807652"/>
          </a:xfrm>
          <a:custGeom>
            <a:avLst/>
            <a:gdLst/>
            <a:ahLst/>
            <a:cxnLst/>
            <a:rect r="r" b="b" t="t" l="l"/>
            <a:pathLst>
              <a:path h="1807652" w="2214582">
                <a:moveTo>
                  <a:pt x="0" y="0"/>
                </a:moveTo>
                <a:lnTo>
                  <a:pt x="2214582" y="0"/>
                </a:lnTo>
                <a:lnTo>
                  <a:pt x="2214582" y="1807652"/>
                </a:lnTo>
                <a:lnTo>
                  <a:pt x="0" y="1807652"/>
                </a:lnTo>
                <a:lnTo>
                  <a:pt x="0" y="0"/>
                </a:lnTo>
                <a:close/>
              </a:path>
            </a:pathLst>
          </a:custGeom>
          <a:blipFill>
            <a:blip r:embed="rId9"/>
            <a:stretch>
              <a:fillRect l="0" t="0" r="0" b="0"/>
            </a:stretch>
          </a:blipFill>
        </p:spPr>
      </p:sp>
      <p:sp>
        <p:nvSpPr>
          <p:cNvPr name="Freeform 7" id="7"/>
          <p:cNvSpPr/>
          <p:nvPr/>
        </p:nvSpPr>
        <p:spPr>
          <a:xfrm flipH="false" flipV="false" rot="0">
            <a:off x="5397831" y="1517383"/>
            <a:ext cx="401348" cy="401348"/>
          </a:xfrm>
          <a:custGeom>
            <a:avLst/>
            <a:gdLst/>
            <a:ahLst/>
            <a:cxnLst/>
            <a:rect r="r" b="b" t="t" l="l"/>
            <a:pathLst>
              <a:path h="401348" w="401348">
                <a:moveTo>
                  <a:pt x="0" y="0"/>
                </a:moveTo>
                <a:lnTo>
                  <a:pt x="401347" y="0"/>
                </a:lnTo>
                <a:lnTo>
                  <a:pt x="401347" y="401347"/>
                </a:lnTo>
                <a:lnTo>
                  <a:pt x="0" y="401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731520" y="1670432"/>
            <a:ext cx="4396854" cy="5000625"/>
          </a:xfrm>
          <a:prstGeom prst="rect">
            <a:avLst/>
          </a:prstGeom>
        </p:spPr>
        <p:txBody>
          <a:bodyPr anchor="t" rtlCol="false" tIns="0" lIns="0" bIns="0" rIns="0">
            <a:spAutoFit/>
          </a:bodyPr>
          <a:lstStyle/>
          <a:p>
            <a:pPr algn="just">
              <a:lnSpc>
                <a:spcPts val="2400"/>
              </a:lnSpc>
            </a:pPr>
            <a:r>
              <a:rPr lang="en-US" sz="2000">
                <a:solidFill>
                  <a:srgbClr val="000000"/>
                </a:solidFill>
                <a:latin typeface="Arial Bold"/>
              </a:rPr>
              <a:t>Results would be achieved</a:t>
            </a:r>
          </a:p>
          <a:p>
            <a:pPr algn="just">
              <a:lnSpc>
                <a:spcPts val="2160"/>
              </a:lnSpc>
            </a:pPr>
            <a:r>
              <a:rPr lang="en-US" sz="1800">
                <a:solidFill>
                  <a:srgbClr val="000000"/>
                </a:solidFill>
                <a:latin typeface="Arial"/>
              </a:rPr>
              <a:t>1. Reduced wait times</a:t>
            </a:r>
          </a:p>
          <a:p>
            <a:pPr algn="just">
              <a:lnSpc>
                <a:spcPts val="2160"/>
              </a:lnSpc>
            </a:pPr>
            <a:r>
              <a:rPr lang="en-US" sz="1800">
                <a:solidFill>
                  <a:srgbClr val="000000"/>
                </a:solidFill>
                <a:latin typeface="Arial"/>
              </a:rPr>
              <a:t>2. Improved prioritization of urgent care</a:t>
            </a:r>
          </a:p>
          <a:p>
            <a:pPr algn="just">
              <a:lnSpc>
                <a:spcPts val="2160"/>
              </a:lnSpc>
            </a:pPr>
            <a:r>
              <a:rPr lang="en-US" sz="1800">
                <a:solidFill>
                  <a:srgbClr val="000000"/>
                </a:solidFill>
                <a:latin typeface="Arial"/>
              </a:rPr>
              <a:t>3. Increased operational efficiency</a:t>
            </a:r>
          </a:p>
          <a:p>
            <a:pPr algn="just">
              <a:lnSpc>
                <a:spcPts val="2504"/>
              </a:lnSpc>
            </a:pPr>
          </a:p>
          <a:p>
            <a:pPr algn="just">
              <a:lnSpc>
                <a:spcPts val="2400"/>
              </a:lnSpc>
            </a:pPr>
            <a:r>
              <a:rPr lang="en-US" sz="2000">
                <a:solidFill>
                  <a:srgbClr val="000000"/>
                </a:solidFill>
                <a:latin typeface="Arial Bold"/>
              </a:rPr>
              <a:t>Next Steps:</a:t>
            </a:r>
            <a:r>
              <a:rPr lang="en-US" sz="2000">
                <a:solidFill>
                  <a:srgbClr val="000000"/>
                </a:solidFill>
                <a:latin typeface="Arial"/>
              </a:rPr>
              <a:t> </a:t>
            </a:r>
          </a:p>
          <a:p>
            <a:pPr algn="just">
              <a:lnSpc>
                <a:spcPts val="2400"/>
              </a:lnSpc>
            </a:pPr>
            <a:r>
              <a:rPr lang="en-US" sz="2000">
                <a:solidFill>
                  <a:srgbClr val="000000"/>
                </a:solidFill>
                <a:latin typeface="Arial"/>
              </a:rPr>
              <a:t>1. </a:t>
            </a:r>
            <a:r>
              <a:rPr lang="en-US" sz="2000">
                <a:solidFill>
                  <a:srgbClr val="000000"/>
                </a:solidFill>
                <a:latin typeface="Arial"/>
              </a:rPr>
              <a:t>Implement electronic health record (EHR) integration</a:t>
            </a:r>
          </a:p>
          <a:p>
            <a:pPr algn="just">
              <a:lnSpc>
                <a:spcPts val="2160"/>
              </a:lnSpc>
            </a:pPr>
            <a:r>
              <a:rPr lang="en-US" sz="1800">
                <a:solidFill>
                  <a:srgbClr val="000000"/>
                </a:solidFill>
                <a:latin typeface="Arial"/>
              </a:rPr>
              <a:t>2. Develop a phased plan to implement the system across other UHCS facilities</a:t>
            </a:r>
          </a:p>
          <a:p>
            <a:pPr algn="just">
              <a:lnSpc>
                <a:spcPts val="2160"/>
              </a:lnSpc>
            </a:pPr>
          </a:p>
          <a:p>
            <a:pPr algn="just">
              <a:lnSpc>
                <a:spcPts val="2400"/>
              </a:lnSpc>
            </a:pPr>
            <a:r>
              <a:rPr lang="en-US" sz="2000">
                <a:solidFill>
                  <a:srgbClr val="000000"/>
                </a:solidFill>
                <a:latin typeface="Arial Bold"/>
              </a:rPr>
              <a:t>Lessons Learned:</a:t>
            </a:r>
          </a:p>
          <a:p>
            <a:pPr algn="just">
              <a:lnSpc>
                <a:spcPts val="2160"/>
              </a:lnSpc>
            </a:pPr>
            <a:r>
              <a:rPr lang="en-US" sz="1800">
                <a:solidFill>
                  <a:srgbClr val="000000"/>
                </a:solidFill>
                <a:latin typeface="Arial"/>
              </a:rPr>
              <a:t>1. </a:t>
            </a:r>
            <a:r>
              <a:rPr lang="en-US" sz="1800">
                <a:solidFill>
                  <a:srgbClr val="000000"/>
                </a:solidFill>
                <a:latin typeface="Arial"/>
              </a:rPr>
              <a:t>Importance of visual management tools</a:t>
            </a:r>
          </a:p>
          <a:p>
            <a:pPr algn="just">
              <a:lnSpc>
                <a:spcPts val="2160"/>
              </a:lnSpc>
            </a:pPr>
            <a:r>
              <a:rPr lang="en-US" sz="1800">
                <a:solidFill>
                  <a:srgbClr val="000000"/>
                </a:solidFill>
                <a:latin typeface="Arial"/>
              </a:rPr>
              <a:t>2. </a:t>
            </a:r>
            <a:r>
              <a:rPr lang="en-US" sz="1800">
                <a:solidFill>
                  <a:srgbClr val="000000"/>
                </a:solidFill>
                <a:latin typeface="Arial"/>
              </a:rPr>
              <a:t>Emphasized on how data analysis from wait times and patient feedback helped refine the system and improve outcomes</a:t>
            </a:r>
          </a:p>
          <a:p>
            <a:pPr algn="l" marL="384364" indent="-192182" lvl="1">
              <a:lnSpc>
                <a:spcPts val="3583"/>
              </a:lnSpc>
            </a:pPr>
          </a:p>
        </p:txBody>
      </p:sp>
      <p:grpSp>
        <p:nvGrpSpPr>
          <p:cNvPr name="Group 9" id="9"/>
          <p:cNvGrpSpPr/>
          <p:nvPr/>
        </p:nvGrpSpPr>
        <p:grpSpPr>
          <a:xfrm rot="0">
            <a:off x="3423920" y="6830907"/>
            <a:ext cx="5598160" cy="298027"/>
            <a:chOff x="0" y="0"/>
            <a:chExt cx="7464213" cy="397369"/>
          </a:xfrm>
        </p:grpSpPr>
        <p:sp>
          <p:nvSpPr>
            <p:cNvPr name="TextBox 10" id="10"/>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11" id="11"/>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10  </a:t>
              </a:r>
            </a:p>
          </p:txBody>
        </p:sp>
      </p:grpSp>
      <p:sp>
        <p:nvSpPr>
          <p:cNvPr name="TextBox 12" id="12"/>
          <p:cNvSpPr txBox="true"/>
          <p:nvPr/>
        </p:nvSpPr>
        <p:spPr>
          <a:xfrm rot="0">
            <a:off x="2012527" y="631558"/>
            <a:ext cx="7029890" cy="647700"/>
          </a:xfrm>
          <a:prstGeom prst="rect">
            <a:avLst/>
          </a:prstGeom>
        </p:spPr>
        <p:txBody>
          <a:bodyPr anchor="t" rtlCol="false" tIns="0" lIns="0" bIns="0" rIns="0">
            <a:spAutoFit/>
          </a:bodyPr>
          <a:lstStyle/>
          <a:p>
            <a:pPr algn="ctr">
              <a:lnSpc>
                <a:spcPts val="4560"/>
              </a:lnSpc>
            </a:pPr>
            <a:r>
              <a:rPr lang="en-US" sz="3800">
                <a:solidFill>
                  <a:srgbClr val="DB182B"/>
                </a:solidFill>
                <a:latin typeface="Arial Bold"/>
              </a:rPr>
              <a:t>Follow Up</a:t>
            </a:r>
          </a:p>
        </p:txBody>
      </p:sp>
      <p:sp>
        <p:nvSpPr>
          <p:cNvPr name="Freeform 13" id="13"/>
          <p:cNvSpPr/>
          <p:nvPr/>
        </p:nvSpPr>
        <p:spPr>
          <a:xfrm flipH="false" flipV="false" rot="-10800000">
            <a:off x="6916059" y="2808782"/>
            <a:ext cx="401348" cy="401348"/>
          </a:xfrm>
          <a:custGeom>
            <a:avLst/>
            <a:gdLst/>
            <a:ahLst/>
            <a:cxnLst/>
            <a:rect r="r" b="b" t="t" l="l"/>
            <a:pathLst>
              <a:path h="401348" w="401348">
                <a:moveTo>
                  <a:pt x="0" y="0"/>
                </a:moveTo>
                <a:lnTo>
                  <a:pt x="401348" y="0"/>
                </a:lnTo>
                <a:lnTo>
                  <a:pt x="401348" y="401347"/>
                </a:lnTo>
                <a:lnTo>
                  <a:pt x="0" y="40134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200053" y="6866451"/>
            <a:ext cx="1822027" cy="381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1</a:t>
            </a:r>
          </a:p>
          <a:p>
            <a:pPr algn="r">
              <a:lnSpc>
                <a:spcPts val="1535"/>
              </a:lnSpc>
            </a:pPr>
            <a:r>
              <a:rPr lang="en-US" sz="1279" spc="11">
                <a:solidFill>
                  <a:srgbClr val="6D6D6B"/>
                </a:solidFill>
                <a:latin typeface="TT Rounds Condensed"/>
              </a:rPr>
              <a:t>   </a:t>
            </a:r>
          </a:p>
        </p:txBody>
      </p:sp>
      <p:sp>
        <p:nvSpPr>
          <p:cNvPr name="TextBox 3" id="3"/>
          <p:cNvSpPr txBox="true"/>
          <p:nvPr/>
        </p:nvSpPr>
        <p:spPr>
          <a:xfrm rot="0">
            <a:off x="3423920" y="6830907"/>
            <a:ext cx="2905760" cy="298027"/>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Freeform 4" id="4"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3"/>
            <a:stretch>
              <a:fillRect l="0" t="0" r="0" b="0"/>
            </a:stretch>
          </a:blipFill>
        </p:spPr>
      </p:sp>
      <p:sp>
        <p:nvSpPr>
          <p:cNvPr name="TextBox 5" id="5"/>
          <p:cNvSpPr txBox="true"/>
          <p:nvPr/>
        </p:nvSpPr>
        <p:spPr>
          <a:xfrm rot="0">
            <a:off x="362307" y="2013611"/>
            <a:ext cx="8700304" cy="1123950"/>
          </a:xfrm>
          <a:prstGeom prst="rect">
            <a:avLst/>
          </a:prstGeom>
        </p:spPr>
        <p:txBody>
          <a:bodyPr anchor="t" rtlCol="false" tIns="0" lIns="0" bIns="0" rIns="0">
            <a:spAutoFit/>
          </a:bodyPr>
          <a:lstStyle/>
          <a:p>
            <a:pPr algn="l">
              <a:lnSpc>
                <a:spcPts val="1791"/>
              </a:lnSpc>
            </a:pPr>
            <a:r>
              <a:rPr lang="en-US" sz="1493">
                <a:solidFill>
                  <a:srgbClr val="FF0000"/>
                </a:solidFill>
                <a:latin typeface="Arial Bold"/>
              </a:rPr>
              <a:t>Problem Statement:</a:t>
            </a:r>
          </a:p>
          <a:p>
            <a:pPr algn="l">
              <a:lnSpc>
                <a:spcPts val="1791"/>
              </a:lnSpc>
            </a:pPr>
            <a:r>
              <a:rPr lang="en-US" sz="1493">
                <a:solidFill>
                  <a:srgbClr val="000000"/>
                </a:solidFill>
                <a:latin typeface="Arial"/>
              </a:rPr>
              <a:t>Northeastern University's UHCS faces issues with long wait times and inefficient urgent care prioritization. This project will introduce visual management tools to streamline patient flow, reduce waits, and improve service quality, enhancing both patient satisfaction and healthcare delivery efficiency.</a:t>
            </a:r>
          </a:p>
        </p:txBody>
      </p:sp>
      <p:sp>
        <p:nvSpPr>
          <p:cNvPr name="TextBox 6" id="6"/>
          <p:cNvSpPr txBox="true"/>
          <p:nvPr/>
        </p:nvSpPr>
        <p:spPr>
          <a:xfrm rot="0">
            <a:off x="362307" y="3135048"/>
            <a:ext cx="8812173" cy="3943604"/>
          </a:xfrm>
          <a:prstGeom prst="rect">
            <a:avLst/>
          </a:prstGeom>
        </p:spPr>
        <p:txBody>
          <a:bodyPr anchor="t" rtlCol="false" tIns="0" lIns="0" bIns="0" rIns="0">
            <a:spAutoFit/>
          </a:bodyPr>
          <a:lstStyle/>
          <a:p>
            <a:pPr algn="l">
              <a:lnSpc>
                <a:spcPts val="2687"/>
              </a:lnSpc>
            </a:pPr>
            <a:r>
              <a:rPr lang="en-US" sz="1493">
                <a:solidFill>
                  <a:srgbClr val="000000"/>
                </a:solidFill>
                <a:latin typeface="Arial Bold"/>
              </a:rPr>
              <a:t>1. Value Stream Mapping (VSM):</a:t>
            </a:r>
          </a:p>
          <a:p>
            <a:pPr algn="l">
              <a:lnSpc>
                <a:spcPts val="2687"/>
              </a:lnSpc>
            </a:pPr>
            <a:r>
              <a:rPr lang="en-US" sz="1493">
                <a:solidFill>
                  <a:srgbClr val="000000"/>
                </a:solidFill>
                <a:latin typeface="Arial"/>
              </a:rPr>
              <a:t>We will use </a:t>
            </a:r>
            <a:r>
              <a:rPr lang="en-US" sz="1493">
                <a:solidFill>
                  <a:srgbClr val="FF0000"/>
                </a:solidFill>
                <a:latin typeface="Arial Bold"/>
              </a:rPr>
              <a:t>VSM</a:t>
            </a:r>
            <a:r>
              <a:rPr lang="en-US" sz="1493">
                <a:solidFill>
                  <a:srgbClr val="000000"/>
                </a:solidFill>
                <a:latin typeface="Arial"/>
              </a:rPr>
              <a:t> for identifying inefficiencies and enhancing treatment flow through elimination of redundancies.</a:t>
            </a:r>
          </a:p>
          <a:p>
            <a:pPr algn="l">
              <a:lnSpc>
                <a:spcPts val="2687"/>
              </a:lnSpc>
            </a:pPr>
            <a:r>
              <a:rPr lang="en-US" sz="1493">
                <a:solidFill>
                  <a:srgbClr val="000000"/>
                </a:solidFill>
                <a:latin typeface="Arial Bold"/>
              </a:rPr>
              <a:t>2</a:t>
            </a:r>
            <a:r>
              <a:rPr lang="en-US" sz="1493">
                <a:solidFill>
                  <a:srgbClr val="000000"/>
                </a:solidFill>
                <a:latin typeface="Arial"/>
              </a:rPr>
              <a:t>. </a:t>
            </a:r>
            <a:r>
              <a:rPr lang="en-US" sz="1493">
                <a:solidFill>
                  <a:srgbClr val="000000"/>
                </a:solidFill>
                <a:latin typeface="Arial Bold"/>
              </a:rPr>
              <a:t>Standard Work: </a:t>
            </a:r>
          </a:p>
          <a:p>
            <a:pPr algn="l">
              <a:lnSpc>
                <a:spcPts val="2687"/>
              </a:lnSpc>
            </a:pPr>
            <a:r>
              <a:rPr lang="en-US" sz="1493">
                <a:solidFill>
                  <a:srgbClr val="000000"/>
                </a:solidFill>
                <a:latin typeface="Arial"/>
              </a:rPr>
              <a:t>We've established </a:t>
            </a:r>
            <a:r>
              <a:rPr lang="en-US" sz="1493">
                <a:solidFill>
                  <a:srgbClr val="FF0000"/>
                </a:solidFill>
                <a:latin typeface="Arial Bold"/>
              </a:rPr>
              <a:t>standardized protocols</a:t>
            </a:r>
            <a:r>
              <a:rPr lang="en-US" sz="1493">
                <a:solidFill>
                  <a:srgbClr val="000000"/>
                </a:solidFill>
                <a:latin typeface="Arial"/>
              </a:rPr>
              <a:t> to ensure consistent, efficient patient assessment and care.</a:t>
            </a:r>
          </a:p>
          <a:p>
            <a:pPr algn="l">
              <a:lnSpc>
                <a:spcPts val="2687"/>
              </a:lnSpc>
            </a:pPr>
            <a:r>
              <a:rPr lang="en-US" sz="1493">
                <a:solidFill>
                  <a:srgbClr val="000000"/>
                </a:solidFill>
                <a:latin typeface="Arial Bold"/>
              </a:rPr>
              <a:t>3. Kanban Systems:</a:t>
            </a:r>
          </a:p>
          <a:p>
            <a:pPr algn="l">
              <a:lnSpc>
                <a:spcPts val="2687"/>
              </a:lnSpc>
            </a:pPr>
            <a:r>
              <a:rPr lang="en-US" sz="1493">
                <a:solidFill>
                  <a:srgbClr val="000000"/>
                </a:solidFill>
                <a:latin typeface="Arial"/>
              </a:rPr>
              <a:t>We will apply </a:t>
            </a:r>
            <a:r>
              <a:rPr lang="en-US" sz="1493">
                <a:solidFill>
                  <a:srgbClr val="FF0000"/>
                </a:solidFill>
                <a:latin typeface="Arial Bold"/>
              </a:rPr>
              <a:t>Kanban</a:t>
            </a:r>
            <a:r>
              <a:rPr lang="en-US" sz="1493">
                <a:solidFill>
                  <a:srgbClr val="000000"/>
                </a:solidFill>
                <a:latin typeface="Arial"/>
              </a:rPr>
              <a:t> for visual patient flow management, prioritizing urgent care and optimizing resource allocation to reduce wait times.</a:t>
            </a:r>
          </a:p>
          <a:p>
            <a:pPr algn="l">
              <a:lnSpc>
                <a:spcPts val="2687"/>
              </a:lnSpc>
            </a:pPr>
            <a:r>
              <a:rPr lang="en-US" sz="1493">
                <a:solidFill>
                  <a:srgbClr val="000000"/>
                </a:solidFill>
                <a:latin typeface="Arial"/>
              </a:rPr>
              <a:t>4</a:t>
            </a:r>
            <a:r>
              <a:rPr lang="en-US" sz="1493">
                <a:solidFill>
                  <a:srgbClr val="000000"/>
                </a:solidFill>
                <a:latin typeface="Arial Bold"/>
              </a:rPr>
              <a:t>. Continuous Improvement (Kaizen):</a:t>
            </a:r>
          </a:p>
          <a:p>
            <a:pPr algn="l">
              <a:lnSpc>
                <a:spcPts val="2687"/>
              </a:lnSpc>
            </a:pPr>
            <a:r>
              <a:rPr lang="en-US" sz="1493">
                <a:solidFill>
                  <a:srgbClr val="000000"/>
                </a:solidFill>
                <a:latin typeface="Arial"/>
              </a:rPr>
              <a:t>To promote a culture of </a:t>
            </a:r>
            <a:r>
              <a:rPr lang="en-US" sz="1493">
                <a:solidFill>
                  <a:srgbClr val="FF0000"/>
                </a:solidFill>
                <a:latin typeface="Arial Bold"/>
              </a:rPr>
              <a:t>ongoing improvement </a:t>
            </a:r>
            <a:r>
              <a:rPr lang="en-US" sz="1493">
                <a:solidFill>
                  <a:srgbClr val="000000"/>
                </a:solidFill>
                <a:latin typeface="Arial"/>
              </a:rPr>
              <a:t>through staff and patient feedback, leading to iterative enhancements in service efficiency.</a:t>
            </a:r>
          </a:p>
          <a:p>
            <a:pPr algn="l">
              <a:lnSpc>
                <a:spcPts val="1791"/>
              </a:lnSpc>
            </a:pPr>
          </a:p>
        </p:txBody>
      </p:sp>
      <p:sp>
        <p:nvSpPr>
          <p:cNvPr name="TextBox 7" id="7"/>
          <p:cNvSpPr txBox="true"/>
          <p:nvPr/>
        </p:nvSpPr>
        <p:spPr>
          <a:xfrm rot="0">
            <a:off x="2012527" y="655320"/>
            <a:ext cx="7741073" cy="647700"/>
          </a:xfrm>
          <a:prstGeom prst="rect">
            <a:avLst/>
          </a:prstGeom>
        </p:spPr>
        <p:txBody>
          <a:bodyPr anchor="t" rtlCol="false" tIns="0" lIns="0" bIns="0" rIns="0">
            <a:spAutoFit/>
          </a:bodyPr>
          <a:lstStyle/>
          <a:p>
            <a:pPr algn="ctr">
              <a:lnSpc>
                <a:spcPts val="4559"/>
              </a:lnSpc>
            </a:pPr>
            <a:r>
              <a:rPr lang="en-US" sz="3799">
                <a:solidFill>
                  <a:srgbClr val="000000"/>
                </a:solidFill>
                <a:latin typeface="Arial Bold"/>
              </a:rPr>
              <a:t> </a:t>
            </a:r>
            <a:r>
              <a:rPr lang="en-US" sz="3799">
                <a:solidFill>
                  <a:srgbClr val="FF0000"/>
                </a:solidFill>
                <a:latin typeface="Arial Bold"/>
              </a:rPr>
              <a:t>Lean approach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3"/>
            <a:stretch>
              <a:fillRect l="0" t="0" r="0" b="0"/>
            </a:stretch>
          </a:blipFill>
        </p:spPr>
      </p:sp>
      <p:sp>
        <p:nvSpPr>
          <p:cNvPr name="TextBox 3" id="3"/>
          <p:cNvSpPr txBox="true"/>
          <p:nvPr/>
        </p:nvSpPr>
        <p:spPr>
          <a:xfrm rot="0">
            <a:off x="7200053" y="6866451"/>
            <a:ext cx="1822027" cy="381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1</a:t>
            </a:r>
          </a:p>
          <a:p>
            <a:pPr algn="r">
              <a:lnSpc>
                <a:spcPts val="1535"/>
              </a:lnSpc>
            </a:pPr>
            <a:r>
              <a:rPr lang="en-US" sz="1279" spc="11">
                <a:solidFill>
                  <a:srgbClr val="6D6D6B"/>
                </a:solidFill>
                <a:latin typeface="TT Rounds Condensed"/>
              </a:rPr>
              <a:t>   </a:t>
            </a:r>
          </a:p>
        </p:txBody>
      </p:sp>
      <p:sp>
        <p:nvSpPr>
          <p:cNvPr name="TextBox 4" id="4"/>
          <p:cNvSpPr txBox="true"/>
          <p:nvPr/>
        </p:nvSpPr>
        <p:spPr>
          <a:xfrm rot="0">
            <a:off x="3423920" y="6830907"/>
            <a:ext cx="2905760" cy="298027"/>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5" id="5"/>
          <p:cNvSpPr txBox="true"/>
          <p:nvPr/>
        </p:nvSpPr>
        <p:spPr>
          <a:xfrm rot="0">
            <a:off x="2012527" y="655320"/>
            <a:ext cx="7287916" cy="647700"/>
          </a:xfrm>
          <a:prstGeom prst="rect">
            <a:avLst/>
          </a:prstGeom>
        </p:spPr>
        <p:txBody>
          <a:bodyPr anchor="t" rtlCol="false" tIns="0" lIns="0" bIns="0" rIns="0">
            <a:spAutoFit/>
          </a:bodyPr>
          <a:lstStyle/>
          <a:p>
            <a:pPr algn="ctr">
              <a:lnSpc>
                <a:spcPts val="4559"/>
              </a:lnSpc>
            </a:pPr>
            <a:r>
              <a:rPr lang="en-US" sz="3799">
                <a:solidFill>
                  <a:srgbClr val="FF0000"/>
                </a:solidFill>
                <a:latin typeface="Arial Bold"/>
              </a:rPr>
              <a:t>Motivation &amp; References</a:t>
            </a:r>
          </a:p>
        </p:txBody>
      </p:sp>
      <p:sp>
        <p:nvSpPr>
          <p:cNvPr name="TextBox 6" id="6"/>
          <p:cNvSpPr txBox="true"/>
          <p:nvPr/>
        </p:nvSpPr>
        <p:spPr>
          <a:xfrm rot="0">
            <a:off x="561704" y="1908499"/>
            <a:ext cx="8630193" cy="1819719"/>
          </a:xfrm>
          <a:prstGeom prst="rect">
            <a:avLst/>
          </a:prstGeom>
        </p:spPr>
        <p:txBody>
          <a:bodyPr anchor="t" rtlCol="false" tIns="0" lIns="0" bIns="0" rIns="0">
            <a:spAutoFit/>
          </a:bodyPr>
          <a:lstStyle/>
          <a:p>
            <a:pPr algn="just">
              <a:lnSpc>
                <a:spcPts val="2075"/>
              </a:lnSpc>
            </a:pPr>
            <a:r>
              <a:rPr lang="en-US" sz="1482">
                <a:solidFill>
                  <a:srgbClr val="000000"/>
                </a:solidFill>
                <a:latin typeface="Arial"/>
              </a:rPr>
              <a:t>The motivation behind choosing this lean implementation idea came from our commitment to addressing the  issues faced by Northeastern University students at the UHCS. We experienced Long wait times and inefficient urgent care prioritization. Hence, by leveraging tools like Value Stream Mapping, Standard Work, Kanban Systems, and kaizen for continuous improvement, we aim to systematically identify and eliminate inefficiencies and optimize resource allocation. Our goal is to enhance both patient experience and operational efficiency, ultimately ensuring that UHCS can better fulfill its mission of providing high-quality healthcare services to the university community. </a:t>
            </a:r>
          </a:p>
        </p:txBody>
      </p:sp>
      <p:sp>
        <p:nvSpPr>
          <p:cNvPr name="TextBox 7" id="7"/>
          <p:cNvSpPr txBox="true"/>
          <p:nvPr/>
        </p:nvSpPr>
        <p:spPr>
          <a:xfrm rot="0">
            <a:off x="561704" y="4129962"/>
            <a:ext cx="8509099" cy="2011158"/>
          </a:xfrm>
          <a:prstGeom prst="rect">
            <a:avLst/>
          </a:prstGeom>
        </p:spPr>
        <p:txBody>
          <a:bodyPr anchor="t" rtlCol="false" tIns="0" lIns="0" bIns="0" rIns="0">
            <a:spAutoFit/>
          </a:bodyPr>
          <a:lstStyle/>
          <a:p>
            <a:pPr algn="l" marL="312094" indent="-156047" lvl="1">
              <a:lnSpc>
                <a:spcPts val="2023"/>
              </a:lnSpc>
              <a:buFont typeface="Arial"/>
              <a:buChar char="•"/>
            </a:pPr>
            <a:r>
              <a:rPr lang="en-US" sz="1445">
                <a:solidFill>
                  <a:srgbClr val="000000"/>
                </a:solidFill>
                <a:latin typeface="Arial Bold"/>
              </a:rPr>
              <a:t>Rother, M., &amp; Shook, J. (1999). Learning to see: Value stream mapping to add value and eliminate muda. Cambridge, MA: Lean Enterprise Institute.</a:t>
            </a:r>
          </a:p>
          <a:p>
            <a:pPr algn="l">
              <a:lnSpc>
                <a:spcPts val="2023"/>
              </a:lnSpc>
            </a:pPr>
          </a:p>
          <a:p>
            <a:pPr algn="l" marL="312094" indent="-156047" lvl="1">
              <a:lnSpc>
                <a:spcPts val="2023"/>
              </a:lnSpc>
              <a:buFont typeface="Arial"/>
              <a:buChar char="•"/>
            </a:pPr>
            <a:r>
              <a:rPr lang="en-US" sz="1445" u="sng">
                <a:solidFill>
                  <a:srgbClr val="000000"/>
                </a:solidFill>
                <a:latin typeface="Arial Bold"/>
                <a:hlinkClick r:id="rId4" tooltip="https://www.virginiamasoninstitute.org/what-is-lean-health-care/"/>
              </a:rPr>
              <a:t>https://www.virginiamasoninstitute.org/what-is-lean-health-care/ </a:t>
            </a:r>
          </a:p>
          <a:p>
            <a:pPr algn="l">
              <a:lnSpc>
                <a:spcPts val="2023"/>
              </a:lnSpc>
            </a:pPr>
          </a:p>
          <a:p>
            <a:pPr algn="l" marL="312094" indent="-156047" lvl="1">
              <a:lnSpc>
                <a:spcPts val="2023"/>
              </a:lnSpc>
              <a:buFont typeface="Arial"/>
              <a:buChar char="•"/>
            </a:pPr>
            <a:r>
              <a:rPr lang="en-US" sz="1445" u="sng">
                <a:solidFill>
                  <a:srgbClr val="000000"/>
                </a:solidFill>
                <a:latin typeface="Arial Bold"/>
              </a:rPr>
              <a:t>https://postgraduateeducation.hms.harvard.edu/trends-medicine/importance-adopting-lean-mindset-culture-health-care-organizations</a:t>
            </a:r>
          </a:p>
          <a:p>
            <a:pPr algn="l">
              <a:lnSpc>
                <a:spcPts val="202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423920" y="6830907"/>
            <a:ext cx="2905760" cy="298027"/>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Freeform 3" id="3"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TextBox 4" id="4"/>
          <p:cNvSpPr txBox="true"/>
          <p:nvPr/>
        </p:nvSpPr>
        <p:spPr>
          <a:xfrm rot="0">
            <a:off x="1968082" y="254847"/>
            <a:ext cx="7206398" cy="1219200"/>
          </a:xfrm>
          <a:prstGeom prst="rect">
            <a:avLst/>
          </a:prstGeom>
        </p:spPr>
        <p:txBody>
          <a:bodyPr anchor="t" rtlCol="false" tIns="0" lIns="0" bIns="0" rIns="0">
            <a:spAutoFit/>
          </a:bodyPr>
          <a:lstStyle/>
          <a:p>
            <a:pPr algn="ctr">
              <a:lnSpc>
                <a:spcPts val="4559"/>
              </a:lnSpc>
            </a:pPr>
            <a:r>
              <a:rPr lang="en-US" sz="3799">
                <a:solidFill>
                  <a:srgbClr val="FF0000"/>
                </a:solidFill>
                <a:latin typeface="Arial Bold"/>
              </a:rPr>
              <a:t>Northeastern’s UHCS </a:t>
            </a:r>
          </a:p>
          <a:p>
            <a:pPr algn="ctr">
              <a:lnSpc>
                <a:spcPts val="4559"/>
              </a:lnSpc>
            </a:pPr>
            <a:r>
              <a:rPr lang="en-US" sz="3799">
                <a:solidFill>
                  <a:srgbClr val="FF0000"/>
                </a:solidFill>
                <a:latin typeface="Arial Bold"/>
              </a:rPr>
              <a:t>Current Emergency Care Flow</a:t>
            </a:r>
          </a:p>
        </p:txBody>
      </p:sp>
      <p:grpSp>
        <p:nvGrpSpPr>
          <p:cNvPr name="Group 5" id="5"/>
          <p:cNvGrpSpPr/>
          <p:nvPr/>
        </p:nvGrpSpPr>
        <p:grpSpPr>
          <a:xfrm rot="0">
            <a:off x="757114" y="2776646"/>
            <a:ext cx="1672323" cy="1019649"/>
            <a:chOff x="0" y="0"/>
            <a:chExt cx="2229764" cy="1359532"/>
          </a:xfrm>
        </p:grpSpPr>
        <p:sp>
          <p:nvSpPr>
            <p:cNvPr name="Freeform 6" id="6"/>
            <p:cNvSpPr/>
            <p:nvPr/>
          </p:nvSpPr>
          <p:spPr>
            <a:xfrm flipH="false" flipV="false" rot="0">
              <a:off x="27051" y="27051"/>
              <a:ext cx="2175510" cy="1305433"/>
            </a:xfrm>
            <a:custGeom>
              <a:avLst/>
              <a:gdLst/>
              <a:ahLst/>
              <a:cxnLst/>
              <a:rect r="r" b="b" t="t" l="l"/>
              <a:pathLst>
                <a:path h="1305433" w="2175510">
                  <a:moveTo>
                    <a:pt x="0" y="130556"/>
                  </a:moveTo>
                  <a:cubicBezTo>
                    <a:pt x="0" y="58420"/>
                    <a:pt x="59436" y="0"/>
                    <a:pt x="132588" y="0"/>
                  </a:cubicBezTo>
                  <a:lnTo>
                    <a:pt x="2042922" y="0"/>
                  </a:lnTo>
                  <a:cubicBezTo>
                    <a:pt x="2116201" y="0"/>
                    <a:pt x="2175510" y="58420"/>
                    <a:pt x="2175510" y="130556"/>
                  </a:cubicBezTo>
                  <a:lnTo>
                    <a:pt x="2175510" y="1174877"/>
                  </a:lnTo>
                  <a:cubicBezTo>
                    <a:pt x="2175510" y="1247013"/>
                    <a:pt x="2116074" y="1305433"/>
                    <a:pt x="2042922" y="1305433"/>
                  </a:cubicBezTo>
                  <a:lnTo>
                    <a:pt x="132715" y="1305433"/>
                  </a:lnTo>
                  <a:cubicBezTo>
                    <a:pt x="59436" y="1305433"/>
                    <a:pt x="127" y="1247013"/>
                    <a:pt x="127" y="1174877"/>
                  </a:cubicBezTo>
                  <a:close/>
                </a:path>
              </a:pathLst>
            </a:custGeom>
            <a:solidFill>
              <a:srgbClr val="DB182B"/>
            </a:solidFill>
          </p:spPr>
        </p:sp>
        <p:sp>
          <p:nvSpPr>
            <p:cNvPr name="Freeform 7" id="7"/>
            <p:cNvSpPr/>
            <p:nvPr/>
          </p:nvSpPr>
          <p:spPr>
            <a:xfrm flipH="false" flipV="false" rot="0">
              <a:off x="0" y="0"/>
              <a:ext cx="2229739" cy="1359535"/>
            </a:xfrm>
            <a:custGeom>
              <a:avLst/>
              <a:gdLst/>
              <a:ahLst/>
              <a:cxnLst/>
              <a:rect r="r" b="b" t="t" l="l"/>
              <a:pathLst>
                <a:path h="1359535" w="2229739">
                  <a:moveTo>
                    <a:pt x="0" y="157607"/>
                  </a:moveTo>
                  <a:cubicBezTo>
                    <a:pt x="0" y="70104"/>
                    <a:pt x="71882" y="0"/>
                    <a:pt x="159766" y="0"/>
                  </a:cubicBezTo>
                  <a:lnTo>
                    <a:pt x="2069973" y="0"/>
                  </a:lnTo>
                  <a:lnTo>
                    <a:pt x="2069973" y="27051"/>
                  </a:lnTo>
                  <a:lnTo>
                    <a:pt x="2069973" y="0"/>
                  </a:lnTo>
                  <a:cubicBezTo>
                    <a:pt x="2157730" y="0"/>
                    <a:pt x="2229739" y="70104"/>
                    <a:pt x="2229739" y="157607"/>
                  </a:cubicBezTo>
                  <a:lnTo>
                    <a:pt x="2202688" y="157607"/>
                  </a:lnTo>
                  <a:lnTo>
                    <a:pt x="2229739" y="157607"/>
                  </a:lnTo>
                  <a:lnTo>
                    <a:pt x="2229739" y="1201928"/>
                  </a:lnTo>
                  <a:lnTo>
                    <a:pt x="2202688" y="1201928"/>
                  </a:lnTo>
                  <a:lnTo>
                    <a:pt x="2229739" y="1201928"/>
                  </a:lnTo>
                  <a:cubicBezTo>
                    <a:pt x="2229739" y="1289431"/>
                    <a:pt x="2157857" y="1359535"/>
                    <a:pt x="2069973" y="1359535"/>
                  </a:cubicBezTo>
                  <a:lnTo>
                    <a:pt x="2069973" y="1332484"/>
                  </a:lnTo>
                  <a:lnTo>
                    <a:pt x="2069973" y="1359535"/>
                  </a:lnTo>
                  <a:lnTo>
                    <a:pt x="159766" y="1359535"/>
                  </a:lnTo>
                  <a:lnTo>
                    <a:pt x="159766" y="1332484"/>
                  </a:lnTo>
                  <a:lnTo>
                    <a:pt x="159766" y="1359535"/>
                  </a:lnTo>
                  <a:cubicBezTo>
                    <a:pt x="71882" y="1359535"/>
                    <a:pt x="0" y="1289431"/>
                    <a:pt x="0" y="1201928"/>
                  </a:cubicBezTo>
                  <a:lnTo>
                    <a:pt x="0" y="157607"/>
                  </a:lnTo>
                  <a:lnTo>
                    <a:pt x="27051" y="157607"/>
                  </a:lnTo>
                  <a:lnTo>
                    <a:pt x="0" y="157607"/>
                  </a:lnTo>
                  <a:moveTo>
                    <a:pt x="54229" y="157607"/>
                  </a:moveTo>
                  <a:lnTo>
                    <a:pt x="54229" y="1201928"/>
                  </a:lnTo>
                  <a:lnTo>
                    <a:pt x="27051" y="1201928"/>
                  </a:lnTo>
                  <a:lnTo>
                    <a:pt x="54229" y="1201928"/>
                  </a:lnTo>
                  <a:cubicBezTo>
                    <a:pt x="54229" y="1258697"/>
                    <a:pt x="101092" y="1305306"/>
                    <a:pt x="159766" y="1305306"/>
                  </a:cubicBezTo>
                  <a:lnTo>
                    <a:pt x="2069973" y="1305306"/>
                  </a:lnTo>
                  <a:cubicBezTo>
                    <a:pt x="2128647" y="1305306"/>
                    <a:pt x="2175510" y="1258570"/>
                    <a:pt x="2175510" y="1201928"/>
                  </a:cubicBezTo>
                  <a:lnTo>
                    <a:pt x="2175510" y="157607"/>
                  </a:lnTo>
                  <a:cubicBezTo>
                    <a:pt x="2175510" y="100838"/>
                    <a:pt x="2128647" y="54229"/>
                    <a:pt x="2069973" y="54229"/>
                  </a:cubicBezTo>
                  <a:lnTo>
                    <a:pt x="159766" y="54229"/>
                  </a:lnTo>
                  <a:lnTo>
                    <a:pt x="159766" y="27051"/>
                  </a:lnTo>
                  <a:lnTo>
                    <a:pt x="159766" y="54229"/>
                  </a:lnTo>
                  <a:cubicBezTo>
                    <a:pt x="101092" y="54229"/>
                    <a:pt x="54229" y="100965"/>
                    <a:pt x="54229" y="157607"/>
                  </a:cubicBezTo>
                  <a:close/>
                </a:path>
              </a:pathLst>
            </a:custGeom>
            <a:solidFill>
              <a:srgbClr val="FFFFFF"/>
            </a:solidFill>
          </p:spPr>
        </p:sp>
      </p:grpSp>
      <p:sp>
        <p:nvSpPr>
          <p:cNvPr name="TextBox 8" id="8"/>
          <p:cNvSpPr txBox="true"/>
          <p:nvPr/>
        </p:nvSpPr>
        <p:spPr>
          <a:xfrm rot="0">
            <a:off x="846748" y="3140116"/>
            <a:ext cx="1493055" cy="273660"/>
          </a:xfrm>
          <a:prstGeom prst="rect">
            <a:avLst/>
          </a:prstGeom>
        </p:spPr>
        <p:txBody>
          <a:bodyPr anchor="t" rtlCol="false" tIns="0" lIns="0" bIns="0" rIns="0">
            <a:spAutoFit/>
          </a:bodyPr>
          <a:lstStyle/>
          <a:p>
            <a:pPr algn="ctr">
              <a:lnSpc>
                <a:spcPts val="1843"/>
              </a:lnSpc>
            </a:pPr>
            <a:r>
              <a:rPr lang="en-US" sz="1706">
                <a:solidFill>
                  <a:srgbClr val="FFFFFF"/>
                </a:solidFill>
                <a:latin typeface="Arial Bold"/>
              </a:rPr>
              <a:t>Self Check-In</a:t>
            </a:r>
          </a:p>
        </p:txBody>
      </p:sp>
      <p:grpSp>
        <p:nvGrpSpPr>
          <p:cNvPr name="Group 9" id="9"/>
          <p:cNvGrpSpPr/>
          <p:nvPr/>
        </p:nvGrpSpPr>
        <p:grpSpPr>
          <a:xfrm rot="0">
            <a:off x="2552705" y="3084142"/>
            <a:ext cx="345917" cy="404657"/>
            <a:chOff x="0" y="0"/>
            <a:chExt cx="461222" cy="539543"/>
          </a:xfrm>
        </p:grpSpPr>
        <p:sp>
          <p:nvSpPr>
            <p:cNvPr name="Freeform 10" id="10"/>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11" id="11"/>
          <p:cNvGrpSpPr/>
          <p:nvPr/>
        </p:nvGrpSpPr>
        <p:grpSpPr>
          <a:xfrm rot="0">
            <a:off x="3041471" y="2776646"/>
            <a:ext cx="1672323" cy="1019649"/>
            <a:chOff x="0" y="0"/>
            <a:chExt cx="2229764" cy="1359532"/>
          </a:xfrm>
        </p:grpSpPr>
        <p:sp>
          <p:nvSpPr>
            <p:cNvPr name="Freeform 12" id="12"/>
            <p:cNvSpPr/>
            <p:nvPr/>
          </p:nvSpPr>
          <p:spPr>
            <a:xfrm flipH="false" flipV="false" rot="0">
              <a:off x="27051" y="27051"/>
              <a:ext cx="2175510" cy="1305433"/>
            </a:xfrm>
            <a:custGeom>
              <a:avLst/>
              <a:gdLst/>
              <a:ahLst/>
              <a:cxnLst/>
              <a:rect r="r" b="b" t="t" l="l"/>
              <a:pathLst>
                <a:path h="1305433" w="2175510">
                  <a:moveTo>
                    <a:pt x="0" y="130556"/>
                  </a:moveTo>
                  <a:cubicBezTo>
                    <a:pt x="0" y="58420"/>
                    <a:pt x="59436" y="0"/>
                    <a:pt x="132588" y="0"/>
                  </a:cubicBezTo>
                  <a:lnTo>
                    <a:pt x="2042922" y="0"/>
                  </a:lnTo>
                  <a:cubicBezTo>
                    <a:pt x="2116201" y="0"/>
                    <a:pt x="2175510" y="58420"/>
                    <a:pt x="2175510" y="130556"/>
                  </a:cubicBezTo>
                  <a:lnTo>
                    <a:pt x="2175510" y="1174877"/>
                  </a:lnTo>
                  <a:cubicBezTo>
                    <a:pt x="2175510" y="1247013"/>
                    <a:pt x="2116074" y="1305433"/>
                    <a:pt x="2042922" y="1305433"/>
                  </a:cubicBezTo>
                  <a:lnTo>
                    <a:pt x="132715" y="1305433"/>
                  </a:lnTo>
                  <a:cubicBezTo>
                    <a:pt x="59436" y="1305433"/>
                    <a:pt x="127" y="1247013"/>
                    <a:pt x="127" y="1174877"/>
                  </a:cubicBezTo>
                  <a:close/>
                </a:path>
              </a:pathLst>
            </a:custGeom>
            <a:solidFill>
              <a:srgbClr val="DB182B"/>
            </a:solidFill>
          </p:spPr>
        </p:sp>
        <p:sp>
          <p:nvSpPr>
            <p:cNvPr name="Freeform 13" id="13"/>
            <p:cNvSpPr/>
            <p:nvPr/>
          </p:nvSpPr>
          <p:spPr>
            <a:xfrm flipH="false" flipV="false" rot="0">
              <a:off x="0" y="0"/>
              <a:ext cx="2229739" cy="1359535"/>
            </a:xfrm>
            <a:custGeom>
              <a:avLst/>
              <a:gdLst/>
              <a:ahLst/>
              <a:cxnLst/>
              <a:rect r="r" b="b" t="t" l="l"/>
              <a:pathLst>
                <a:path h="1359535" w="2229739">
                  <a:moveTo>
                    <a:pt x="0" y="157607"/>
                  </a:moveTo>
                  <a:cubicBezTo>
                    <a:pt x="0" y="70104"/>
                    <a:pt x="71882" y="0"/>
                    <a:pt x="159766" y="0"/>
                  </a:cubicBezTo>
                  <a:lnTo>
                    <a:pt x="2069973" y="0"/>
                  </a:lnTo>
                  <a:lnTo>
                    <a:pt x="2069973" y="27051"/>
                  </a:lnTo>
                  <a:lnTo>
                    <a:pt x="2069973" y="0"/>
                  </a:lnTo>
                  <a:cubicBezTo>
                    <a:pt x="2157730" y="0"/>
                    <a:pt x="2229739" y="70104"/>
                    <a:pt x="2229739" y="157607"/>
                  </a:cubicBezTo>
                  <a:lnTo>
                    <a:pt x="2202688" y="157607"/>
                  </a:lnTo>
                  <a:lnTo>
                    <a:pt x="2229739" y="157607"/>
                  </a:lnTo>
                  <a:lnTo>
                    <a:pt x="2229739" y="1201928"/>
                  </a:lnTo>
                  <a:lnTo>
                    <a:pt x="2202688" y="1201928"/>
                  </a:lnTo>
                  <a:lnTo>
                    <a:pt x="2229739" y="1201928"/>
                  </a:lnTo>
                  <a:cubicBezTo>
                    <a:pt x="2229739" y="1289431"/>
                    <a:pt x="2157857" y="1359535"/>
                    <a:pt x="2069973" y="1359535"/>
                  </a:cubicBezTo>
                  <a:lnTo>
                    <a:pt x="2069973" y="1332484"/>
                  </a:lnTo>
                  <a:lnTo>
                    <a:pt x="2069973" y="1359535"/>
                  </a:lnTo>
                  <a:lnTo>
                    <a:pt x="159766" y="1359535"/>
                  </a:lnTo>
                  <a:lnTo>
                    <a:pt x="159766" y="1332484"/>
                  </a:lnTo>
                  <a:lnTo>
                    <a:pt x="159766" y="1359535"/>
                  </a:lnTo>
                  <a:cubicBezTo>
                    <a:pt x="71882" y="1359535"/>
                    <a:pt x="0" y="1289431"/>
                    <a:pt x="0" y="1201928"/>
                  </a:cubicBezTo>
                  <a:lnTo>
                    <a:pt x="0" y="157607"/>
                  </a:lnTo>
                  <a:lnTo>
                    <a:pt x="27051" y="157607"/>
                  </a:lnTo>
                  <a:lnTo>
                    <a:pt x="0" y="157607"/>
                  </a:lnTo>
                  <a:moveTo>
                    <a:pt x="54229" y="157607"/>
                  </a:moveTo>
                  <a:lnTo>
                    <a:pt x="54229" y="1201928"/>
                  </a:lnTo>
                  <a:lnTo>
                    <a:pt x="27051" y="1201928"/>
                  </a:lnTo>
                  <a:lnTo>
                    <a:pt x="54229" y="1201928"/>
                  </a:lnTo>
                  <a:cubicBezTo>
                    <a:pt x="54229" y="1258697"/>
                    <a:pt x="101092" y="1305306"/>
                    <a:pt x="159766" y="1305306"/>
                  </a:cubicBezTo>
                  <a:lnTo>
                    <a:pt x="2069973" y="1305306"/>
                  </a:lnTo>
                  <a:cubicBezTo>
                    <a:pt x="2128647" y="1305306"/>
                    <a:pt x="2175510" y="1258570"/>
                    <a:pt x="2175510" y="1201928"/>
                  </a:cubicBezTo>
                  <a:lnTo>
                    <a:pt x="2175510" y="157607"/>
                  </a:lnTo>
                  <a:cubicBezTo>
                    <a:pt x="2175510" y="100838"/>
                    <a:pt x="2128647" y="54229"/>
                    <a:pt x="2069973" y="54229"/>
                  </a:cubicBezTo>
                  <a:lnTo>
                    <a:pt x="159766" y="54229"/>
                  </a:lnTo>
                  <a:lnTo>
                    <a:pt x="159766" y="27051"/>
                  </a:lnTo>
                  <a:lnTo>
                    <a:pt x="159766" y="54229"/>
                  </a:lnTo>
                  <a:cubicBezTo>
                    <a:pt x="101092" y="54229"/>
                    <a:pt x="54229" y="100965"/>
                    <a:pt x="54229" y="157607"/>
                  </a:cubicBezTo>
                  <a:close/>
                </a:path>
              </a:pathLst>
            </a:custGeom>
            <a:solidFill>
              <a:srgbClr val="FFFFFF"/>
            </a:solidFill>
          </p:spPr>
        </p:sp>
      </p:grpSp>
      <p:sp>
        <p:nvSpPr>
          <p:cNvPr name="TextBox 14" id="14"/>
          <p:cNvSpPr txBox="true"/>
          <p:nvPr/>
        </p:nvSpPr>
        <p:spPr>
          <a:xfrm rot="0">
            <a:off x="3131105" y="3025816"/>
            <a:ext cx="1493055" cy="502260"/>
          </a:xfrm>
          <a:prstGeom prst="rect">
            <a:avLst/>
          </a:prstGeom>
        </p:spPr>
        <p:txBody>
          <a:bodyPr anchor="t" rtlCol="false" tIns="0" lIns="0" bIns="0" rIns="0">
            <a:spAutoFit/>
          </a:bodyPr>
          <a:lstStyle/>
          <a:p>
            <a:pPr algn="ctr">
              <a:lnSpc>
                <a:spcPts val="1843"/>
              </a:lnSpc>
            </a:pPr>
            <a:r>
              <a:rPr lang="en-US" sz="1706">
                <a:solidFill>
                  <a:srgbClr val="FFFFFF"/>
                </a:solidFill>
                <a:latin typeface="Arial Bold"/>
              </a:rPr>
              <a:t>Wait for inital screeing</a:t>
            </a:r>
          </a:p>
        </p:txBody>
      </p:sp>
      <p:grpSp>
        <p:nvGrpSpPr>
          <p:cNvPr name="Group 15" id="15"/>
          <p:cNvGrpSpPr/>
          <p:nvPr/>
        </p:nvGrpSpPr>
        <p:grpSpPr>
          <a:xfrm rot="0">
            <a:off x="4837062" y="3084142"/>
            <a:ext cx="345917" cy="404657"/>
            <a:chOff x="0" y="0"/>
            <a:chExt cx="461222" cy="539543"/>
          </a:xfrm>
        </p:grpSpPr>
        <p:sp>
          <p:nvSpPr>
            <p:cNvPr name="Freeform 16" id="16"/>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17" id="17"/>
          <p:cNvGrpSpPr/>
          <p:nvPr/>
        </p:nvGrpSpPr>
        <p:grpSpPr>
          <a:xfrm rot="0">
            <a:off x="5325827" y="2776646"/>
            <a:ext cx="1672323" cy="1019649"/>
            <a:chOff x="0" y="0"/>
            <a:chExt cx="2229764" cy="1359532"/>
          </a:xfrm>
        </p:grpSpPr>
        <p:sp>
          <p:nvSpPr>
            <p:cNvPr name="Freeform 18" id="18"/>
            <p:cNvSpPr/>
            <p:nvPr/>
          </p:nvSpPr>
          <p:spPr>
            <a:xfrm flipH="false" flipV="false" rot="0">
              <a:off x="27051" y="27051"/>
              <a:ext cx="2175510" cy="1305433"/>
            </a:xfrm>
            <a:custGeom>
              <a:avLst/>
              <a:gdLst/>
              <a:ahLst/>
              <a:cxnLst/>
              <a:rect r="r" b="b" t="t" l="l"/>
              <a:pathLst>
                <a:path h="1305433" w="2175510">
                  <a:moveTo>
                    <a:pt x="0" y="130556"/>
                  </a:moveTo>
                  <a:cubicBezTo>
                    <a:pt x="0" y="58420"/>
                    <a:pt x="59436" y="0"/>
                    <a:pt x="132588" y="0"/>
                  </a:cubicBezTo>
                  <a:lnTo>
                    <a:pt x="2042922" y="0"/>
                  </a:lnTo>
                  <a:cubicBezTo>
                    <a:pt x="2116201" y="0"/>
                    <a:pt x="2175510" y="58420"/>
                    <a:pt x="2175510" y="130556"/>
                  </a:cubicBezTo>
                  <a:lnTo>
                    <a:pt x="2175510" y="1174877"/>
                  </a:lnTo>
                  <a:cubicBezTo>
                    <a:pt x="2175510" y="1247013"/>
                    <a:pt x="2116074" y="1305433"/>
                    <a:pt x="2042922" y="1305433"/>
                  </a:cubicBezTo>
                  <a:lnTo>
                    <a:pt x="132715" y="1305433"/>
                  </a:lnTo>
                  <a:cubicBezTo>
                    <a:pt x="59436" y="1305433"/>
                    <a:pt x="127" y="1247013"/>
                    <a:pt x="127" y="1174877"/>
                  </a:cubicBezTo>
                  <a:close/>
                </a:path>
              </a:pathLst>
            </a:custGeom>
            <a:solidFill>
              <a:srgbClr val="DB182B"/>
            </a:solidFill>
          </p:spPr>
        </p:sp>
        <p:sp>
          <p:nvSpPr>
            <p:cNvPr name="Freeform 19" id="19"/>
            <p:cNvSpPr/>
            <p:nvPr/>
          </p:nvSpPr>
          <p:spPr>
            <a:xfrm flipH="false" flipV="false" rot="0">
              <a:off x="0" y="0"/>
              <a:ext cx="2229739" cy="1359535"/>
            </a:xfrm>
            <a:custGeom>
              <a:avLst/>
              <a:gdLst/>
              <a:ahLst/>
              <a:cxnLst/>
              <a:rect r="r" b="b" t="t" l="l"/>
              <a:pathLst>
                <a:path h="1359535" w="2229739">
                  <a:moveTo>
                    <a:pt x="0" y="157607"/>
                  </a:moveTo>
                  <a:cubicBezTo>
                    <a:pt x="0" y="70104"/>
                    <a:pt x="71882" y="0"/>
                    <a:pt x="159766" y="0"/>
                  </a:cubicBezTo>
                  <a:lnTo>
                    <a:pt x="2069973" y="0"/>
                  </a:lnTo>
                  <a:lnTo>
                    <a:pt x="2069973" y="27051"/>
                  </a:lnTo>
                  <a:lnTo>
                    <a:pt x="2069973" y="0"/>
                  </a:lnTo>
                  <a:cubicBezTo>
                    <a:pt x="2157730" y="0"/>
                    <a:pt x="2229739" y="70104"/>
                    <a:pt x="2229739" y="157607"/>
                  </a:cubicBezTo>
                  <a:lnTo>
                    <a:pt x="2202688" y="157607"/>
                  </a:lnTo>
                  <a:lnTo>
                    <a:pt x="2229739" y="157607"/>
                  </a:lnTo>
                  <a:lnTo>
                    <a:pt x="2229739" y="1201928"/>
                  </a:lnTo>
                  <a:lnTo>
                    <a:pt x="2202688" y="1201928"/>
                  </a:lnTo>
                  <a:lnTo>
                    <a:pt x="2229739" y="1201928"/>
                  </a:lnTo>
                  <a:cubicBezTo>
                    <a:pt x="2229739" y="1289431"/>
                    <a:pt x="2157857" y="1359535"/>
                    <a:pt x="2069973" y="1359535"/>
                  </a:cubicBezTo>
                  <a:lnTo>
                    <a:pt x="2069973" y="1332484"/>
                  </a:lnTo>
                  <a:lnTo>
                    <a:pt x="2069973" y="1359535"/>
                  </a:lnTo>
                  <a:lnTo>
                    <a:pt x="159766" y="1359535"/>
                  </a:lnTo>
                  <a:lnTo>
                    <a:pt x="159766" y="1332484"/>
                  </a:lnTo>
                  <a:lnTo>
                    <a:pt x="159766" y="1359535"/>
                  </a:lnTo>
                  <a:cubicBezTo>
                    <a:pt x="71882" y="1359535"/>
                    <a:pt x="0" y="1289431"/>
                    <a:pt x="0" y="1201928"/>
                  </a:cubicBezTo>
                  <a:lnTo>
                    <a:pt x="0" y="157607"/>
                  </a:lnTo>
                  <a:lnTo>
                    <a:pt x="27051" y="157607"/>
                  </a:lnTo>
                  <a:lnTo>
                    <a:pt x="0" y="157607"/>
                  </a:lnTo>
                  <a:moveTo>
                    <a:pt x="54229" y="157607"/>
                  </a:moveTo>
                  <a:lnTo>
                    <a:pt x="54229" y="1201928"/>
                  </a:lnTo>
                  <a:lnTo>
                    <a:pt x="27051" y="1201928"/>
                  </a:lnTo>
                  <a:lnTo>
                    <a:pt x="54229" y="1201928"/>
                  </a:lnTo>
                  <a:cubicBezTo>
                    <a:pt x="54229" y="1258697"/>
                    <a:pt x="101092" y="1305306"/>
                    <a:pt x="159766" y="1305306"/>
                  </a:cubicBezTo>
                  <a:lnTo>
                    <a:pt x="2069973" y="1305306"/>
                  </a:lnTo>
                  <a:cubicBezTo>
                    <a:pt x="2128647" y="1305306"/>
                    <a:pt x="2175510" y="1258570"/>
                    <a:pt x="2175510" y="1201928"/>
                  </a:cubicBezTo>
                  <a:lnTo>
                    <a:pt x="2175510" y="157607"/>
                  </a:lnTo>
                  <a:cubicBezTo>
                    <a:pt x="2175510" y="100838"/>
                    <a:pt x="2128647" y="54229"/>
                    <a:pt x="2069973" y="54229"/>
                  </a:cubicBezTo>
                  <a:lnTo>
                    <a:pt x="159766" y="54229"/>
                  </a:lnTo>
                  <a:lnTo>
                    <a:pt x="159766" y="27051"/>
                  </a:lnTo>
                  <a:lnTo>
                    <a:pt x="159766" y="54229"/>
                  </a:lnTo>
                  <a:cubicBezTo>
                    <a:pt x="101092" y="54229"/>
                    <a:pt x="54229" y="100965"/>
                    <a:pt x="54229" y="157607"/>
                  </a:cubicBezTo>
                  <a:close/>
                </a:path>
              </a:pathLst>
            </a:custGeom>
            <a:solidFill>
              <a:srgbClr val="FFFFFF"/>
            </a:solidFill>
          </p:spPr>
        </p:sp>
      </p:grpSp>
      <p:sp>
        <p:nvSpPr>
          <p:cNvPr name="TextBox 20" id="20"/>
          <p:cNvSpPr txBox="true"/>
          <p:nvPr/>
        </p:nvSpPr>
        <p:spPr>
          <a:xfrm rot="0">
            <a:off x="5415461" y="3025816"/>
            <a:ext cx="1493055" cy="502260"/>
          </a:xfrm>
          <a:prstGeom prst="rect">
            <a:avLst/>
          </a:prstGeom>
        </p:spPr>
        <p:txBody>
          <a:bodyPr anchor="t" rtlCol="false" tIns="0" lIns="0" bIns="0" rIns="0">
            <a:spAutoFit/>
          </a:bodyPr>
          <a:lstStyle/>
          <a:p>
            <a:pPr algn="ctr">
              <a:lnSpc>
                <a:spcPts val="1843"/>
              </a:lnSpc>
            </a:pPr>
            <a:r>
              <a:rPr lang="en-US" sz="1706">
                <a:solidFill>
                  <a:srgbClr val="FFFFFF"/>
                </a:solidFill>
                <a:latin typeface="Arial Bold"/>
              </a:rPr>
              <a:t>In-person Evaluation</a:t>
            </a:r>
          </a:p>
        </p:txBody>
      </p:sp>
      <p:grpSp>
        <p:nvGrpSpPr>
          <p:cNvPr name="Group 21" id="21"/>
          <p:cNvGrpSpPr/>
          <p:nvPr/>
        </p:nvGrpSpPr>
        <p:grpSpPr>
          <a:xfrm rot="0">
            <a:off x="7121419" y="3084142"/>
            <a:ext cx="345917" cy="404657"/>
            <a:chOff x="0" y="0"/>
            <a:chExt cx="461222" cy="539543"/>
          </a:xfrm>
        </p:grpSpPr>
        <p:sp>
          <p:nvSpPr>
            <p:cNvPr name="Freeform 22" id="22"/>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23" id="23"/>
          <p:cNvGrpSpPr/>
          <p:nvPr/>
        </p:nvGrpSpPr>
        <p:grpSpPr>
          <a:xfrm rot="0">
            <a:off x="7610185" y="2776646"/>
            <a:ext cx="1672323" cy="1019649"/>
            <a:chOff x="0" y="0"/>
            <a:chExt cx="2229764" cy="1359532"/>
          </a:xfrm>
        </p:grpSpPr>
        <p:sp>
          <p:nvSpPr>
            <p:cNvPr name="Freeform 24" id="24"/>
            <p:cNvSpPr/>
            <p:nvPr/>
          </p:nvSpPr>
          <p:spPr>
            <a:xfrm flipH="false" flipV="false" rot="0">
              <a:off x="27051" y="27051"/>
              <a:ext cx="2175510" cy="1305433"/>
            </a:xfrm>
            <a:custGeom>
              <a:avLst/>
              <a:gdLst/>
              <a:ahLst/>
              <a:cxnLst/>
              <a:rect r="r" b="b" t="t" l="l"/>
              <a:pathLst>
                <a:path h="1305433" w="2175510">
                  <a:moveTo>
                    <a:pt x="0" y="130556"/>
                  </a:moveTo>
                  <a:cubicBezTo>
                    <a:pt x="0" y="58420"/>
                    <a:pt x="59436" y="0"/>
                    <a:pt x="132588" y="0"/>
                  </a:cubicBezTo>
                  <a:lnTo>
                    <a:pt x="2042922" y="0"/>
                  </a:lnTo>
                  <a:cubicBezTo>
                    <a:pt x="2116201" y="0"/>
                    <a:pt x="2175510" y="58420"/>
                    <a:pt x="2175510" y="130556"/>
                  </a:cubicBezTo>
                  <a:lnTo>
                    <a:pt x="2175510" y="1174877"/>
                  </a:lnTo>
                  <a:cubicBezTo>
                    <a:pt x="2175510" y="1247013"/>
                    <a:pt x="2116074" y="1305433"/>
                    <a:pt x="2042922" y="1305433"/>
                  </a:cubicBezTo>
                  <a:lnTo>
                    <a:pt x="132715" y="1305433"/>
                  </a:lnTo>
                  <a:cubicBezTo>
                    <a:pt x="59436" y="1305433"/>
                    <a:pt x="127" y="1247013"/>
                    <a:pt x="127" y="1174877"/>
                  </a:cubicBezTo>
                  <a:close/>
                </a:path>
              </a:pathLst>
            </a:custGeom>
            <a:solidFill>
              <a:srgbClr val="DB182B"/>
            </a:solidFill>
          </p:spPr>
        </p:sp>
        <p:sp>
          <p:nvSpPr>
            <p:cNvPr name="Freeform 25" id="25"/>
            <p:cNvSpPr/>
            <p:nvPr/>
          </p:nvSpPr>
          <p:spPr>
            <a:xfrm flipH="false" flipV="false" rot="0">
              <a:off x="0" y="0"/>
              <a:ext cx="2229739" cy="1359535"/>
            </a:xfrm>
            <a:custGeom>
              <a:avLst/>
              <a:gdLst/>
              <a:ahLst/>
              <a:cxnLst/>
              <a:rect r="r" b="b" t="t" l="l"/>
              <a:pathLst>
                <a:path h="1359535" w="2229739">
                  <a:moveTo>
                    <a:pt x="0" y="157607"/>
                  </a:moveTo>
                  <a:cubicBezTo>
                    <a:pt x="0" y="70104"/>
                    <a:pt x="71882" y="0"/>
                    <a:pt x="159766" y="0"/>
                  </a:cubicBezTo>
                  <a:lnTo>
                    <a:pt x="2069973" y="0"/>
                  </a:lnTo>
                  <a:lnTo>
                    <a:pt x="2069973" y="27051"/>
                  </a:lnTo>
                  <a:lnTo>
                    <a:pt x="2069973" y="0"/>
                  </a:lnTo>
                  <a:cubicBezTo>
                    <a:pt x="2157730" y="0"/>
                    <a:pt x="2229739" y="70104"/>
                    <a:pt x="2229739" y="157607"/>
                  </a:cubicBezTo>
                  <a:lnTo>
                    <a:pt x="2202688" y="157607"/>
                  </a:lnTo>
                  <a:lnTo>
                    <a:pt x="2229739" y="157607"/>
                  </a:lnTo>
                  <a:lnTo>
                    <a:pt x="2229739" y="1201928"/>
                  </a:lnTo>
                  <a:lnTo>
                    <a:pt x="2202688" y="1201928"/>
                  </a:lnTo>
                  <a:lnTo>
                    <a:pt x="2229739" y="1201928"/>
                  </a:lnTo>
                  <a:cubicBezTo>
                    <a:pt x="2229739" y="1289431"/>
                    <a:pt x="2157857" y="1359535"/>
                    <a:pt x="2069973" y="1359535"/>
                  </a:cubicBezTo>
                  <a:lnTo>
                    <a:pt x="2069973" y="1332484"/>
                  </a:lnTo>
                  <a:lnTo>
                    <a:pt x="2069973" y="1359535"/>
                  </a:lnTo>
                  <a:lnTo>
                    <a:pt x="159766" y="1359535"/>
                  </a:lnTo>
                  <a:lnTo>
                    <a:pt x="159766" y="1332484"/>
                  </a:lnTo>
                  <a:lnTo>
                    <a:pt x="159766" y="1359535"/>
                  </a:lnTo>
                  <a:cubicBezTo>
                    <a:pt x="71882" y="1359535"/>
                    <a:pt x="0" y="1289431"/>
                    <a:pt x="0" y="1201928"/>
                  </a:cubicBezTo>
                  <a:lnTo>
                    <a:pt x="0" y="157607"/>
                  </a:lnTo>
                  <a:lnTo>
                    <a:pt x="27051" y="157607"/>
                  </a:lnTo>
                  <a:lnTo>
                    <a:pt x="0" y="157607"/>
                  </a:lnTo>
                  <a:moveTo>
                    <a:pt x="54229" y="157607"/>
                  </a:moveTo>
                  <a:lnTo>
                    <a:pt x="54229" y="1201928"/>
                  </a:lnTo>
                  <a:lnTo>
                    <a:pt x="27051" y="1201928"/>
                  </a:lnTo>
                  <a:lnTo>
                    <a:pt x="54229" y="1201928"/>
                  </a:lnTo>
                  <a:cubicBezTo>
                    <a:pt x="54229" y="1258697"/>
                    <a:pt x="101092" y="1305306"/>
                    <a:pt x="159766" y="1305306"/>
                  </a:cubicBezTo>
                  <a:lnTo>
                    <a:pt x="2069973" y="1305306"/>
                  </a:lnTo>
                  <a:cubicBezTo>
                    <a:pt x="2128647" y="1305306"/>
                    <a:pt x="2175510" y="1258570"/>
                    <a:pt x="2175510" y="1201928"/>
                  </a:cubicBezTo>
                  <a:lnTo>
                    <a:pt x="2175510" y="157607"/>
                  </a:lnTo>
                  <a:cubicBezTo>
                    <a:pt x="2175510" y="100838"/>
                    <a:pt x="2128647" y="54229"/>
                    <a:pt x="2069973" y="54229"/>
                  </a:cubicBezTo>
                  <a:lnTo>
                    <a:pt x="159766" y="54229"/>
                  </a:lnTo>
                  <a:lnTo>
                    <a:pt x="159766" y="27051"/>
                  </a:lnTo>
                  <a:lnTo>
                    <a:pt x="159766" y="54229"/>
                  </a:lnTo>
                  <a:cubicBezTo>
                    <a:pt x="101092" y="54229"/>
                    <a:pt x="54229" y="100965"/>
                    <a:pt x="54229" y="157607"/>
                  </a:cubicBezTo>
                  <a:close/>
                </a:path>
              </a:pathLst>
            </a:custGeom>
            <a:solidFill>
              <a:srgbClr val="FFFFFF"/>
            </a:solidFill>
          </p:spPr>
        </p:sp>
      </p:grpSp>
      <p:sp>
        <p:nvSpPr>
          <p:cNvPr name="TextBox 26" id="26"/>
          <p:cNvSpPr txBox="true"/>
          <p:nvPr/>
        </p:nvSpPr>
        <p:spPr>
          <a:xfrm rot="0">
            <a:off x="7699819" y="3025816"/>
            <a:ext cx="1493055" cy="502260"/>
          </a:xfrm>
          <a:prstGeom prst="rect">
            <a:avLst/>
          </a:prstGeom>
        </p:spPr>
        <p:txBody>
          <a:bodyPr anchor="t" rtlCol="false" tIns="0" lIns="0" bIns="0" rIns="0">
            <a:spAutoFit/>
          </a:bodyPr>
          <a:lstStyle/>
          <a:p>
            <a:pPr algn="ctr">
              <a:lnSpc>
                <a:spcPts val="1843"/>
              </a:lnSpc>
            </a:pPr>
            <a:r>
              <a:rPr lang="en-US" sz="1706">
                <a:solidFill>
                  <a:srgbClr val="FFFFFF"/>
                </a:solidFill>
                <a:latin typeface="Arial Bold"/>
              </a:rPr>
              <a:t>Diagnostic Tests</a:t>
            </a:r>
          </a:p>
        </p:txBody>
      </p:sp>
      <p:grpSp>
        <p:nvGrpSpPr>
          <p:cNvPr name="Group 27" id="27"/>
          <p:cNvGrpSpPr/>
          <p:nvPr/>
        </p:nvGrpSpPr>
        <p:grpSpPr>
          <a:xfrm rot="5400000">
            <a:off x="8273388" y="3890194"/>
            <a:ext cx="345917" cy="404657"/>
            <a:chOff x="0" y="0"/>
            <a:chExt cx="461222" cy="539543"/>
          </a:xfrm>
        </p:grpSpPr>
        <p:sp>
          <p:nvSpPr>
            <p:cNvPr name="Freeform 28" id="28"/>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29" id="29"/>
          <p:cNvGrpSpPr/>
          <p:nvPr/>
        </p:nvGrpSpPr>
        <p:grpSpPr>
          <a:xfrm rot="0">
            <a:off x="7610185" y="4408329"/>
            <a:ext cx="1672323" cy="1019649"/>
            <a:chOff x="0" y="0"/>
            <a:chExt cx="2229764" cy="1359532"/>
          </a:xfrm>
        </p:grpSpPr>
        <p:sp>
          <p:nvSpPr>
            <p:cNvPr name="Freeform 30" id="30"/>
            <p:cNvSpPr/>
            <p:nvPr/>
          </p:nvSpPr>
          <p:spPr>
            <a:xfrm flipH="false" flipV="false" rot="0">
              <a:off x="27051" y="27051"/>
              <a:ext cx="2175510" cy="1305433"/>
            </a:xfrm>
            <a:custGeom>
              <a:avLst/>
              <a:gdLst/>
              <a:ahLst/>
              <a:cxnLst/>
              <a:rect r="r" b="b" t="t" l="l"/>
              <a:pathLst>
                <a:path h="1305433" w="2175510">
                  <a:moveTo>
                    <a:pt x="0" y="130556"/>
                  </a:moveTo>
                  <a:cubicBezTo>
                    <a:pt x="0" y="58420"/>
                    <a:pt x="59436" y="0"/>
                    <a:pt x="132588" y="0"/>
                  </a:cubicBezTo>
                  <a:lnTo>
                    <a:pt x="2042922" y="0"/>
                  </a:lnTo>
                  <a:cubicBezTo>
                    <a:pt x="2116201" y="0"/>
                    <a:pt x="2175510" y="58420"/>
                    <a:pt x="2175510" y="130556"/>
                  </a:cubicBezTo>
                  <a:lnTo>
                    <a:pt x="2175510" y="1174877"/>
                  </a:lnTo>
                  <a:cubicBezTo>
                    <a:pt x="2175510" y="1247013"/>
                    <a:pt x="2116074" y="1305433"/>
                    <a:pt x="2042922" y="1305433"/>
                  </a:cubicBezTo>
                  <a:lnTo>
                    <a:pt x="132715" y="1305433"/>
                  </a:lnTo>
                  <a:cubicBezTo>
                    <a:pt x="59436" y="1305433"/>
                    <a:pt x="127" y="1247013"/>
                    <a:pt x="127" y="1174877"/>
                  </a:cubicBezTo>
                  <a:close/>
                </a:path>
              </a:pathLst>
            </a:custGeom>
            <a:solidFill>
              <a:srgbClr val="DB182B"/>
            </a:solidFill>
          </p:spPr>
        </p:sp>
        <p:sp>
          <p:nvSpPr>
            <p:cNvPr name="Freeform 31" id="31"/>
            <p:cNvSpPr/>
            <p:nvPr/>
          </p:nvSpPr>
          <p:spPr>
            <a:xfrm flipH="false" flipV="false" rot="0">
              <a:off x="0" y="0"/>
              <a:ext cx="2229739" cy="1359535"/>
            </a:xfrm>
            <a:custGeom>
              <a:avLst/>
              <a:gdLst/>
              <a:ahLst/>
              <a:cxnLst/>
              <a:rect r="r" b="b" t="t" l="l"/>
              <a:pathLst>
                <a:path h="1359535" w="2229739">
                  <a:moveTo>
                    <a:pt x="0" y="157607"/>
                  </a:moveTo>
                  <a:cubicBezTo>
                    <a:pt x="0" y="70104"/>
                    <a:pt x="71882" y="0"/>
                    <a:pt x="159766" y="0"/>
                  </a:cubicBezTo>
                  <a:lnTo>
                    <a:pt x="2069973" y="0"/>
                  </a:lnTo>
                  <a:lnTo>
                    <a:pt x="2069973" y="27051"/>
                  </a:lnTo>
                  <a:lnTo>
                    <a:pt x="2069973" y="0"/>
                  </a:lnTo>
                  <a:cubicBezTo>
                    <a:pt x="2157730" y="0"/>
                    <a:pt x="2229739" y="70104"/>
                    <a:pt x="2229739" y="157607"/>
                  </a:cubicBezTo>
                  <a:lnTo>
                    <a:pt x="2202688" y="157607"/>
                  </a:lnTo>
                  <a:lnTo>
                    <a:pt x="2229739" y="157607"/>
                  </a:lnTo>
                  <a:lnTo>
                    <a:pt x="2229739" y="1201928"/>
                  </a:lnTo>
                  <a:lnTo>
                    <a:pt x="2202688" y="1201928"/>
                  </a:lnTo>
                  <a:lnTo>
                    <a:pt x="2229739" y="1201928"/>
                  </a:lnTo>
                  <a:cubicBezTo>
                    <a:pt x="2229739" y="1289431"/>
                    <a:pt x="2157857" y="1359535"/>
                    <a:pt x="2069973" y="1359535"/>
                  </a:cubicBezTo>
                  <a:lnTo>
                    <a:pt x="2069973" y="1332484"/>
                  </a:lnTo>
                  <a:lnTo>
                    <a:pt x="2069973" y="1359535"/>
                  </a:lnTo>
                  <a:lnTo>
                    <a:pt x="159766" y="1359535"/>
                  </a:lnTo>
                  <a:lnTo>
                    <a:pt x="159766" y="1332484"/>
                  </a:lnTo>
                  <a:lnTo>
                    <a:pt x="159766" y="1359535"/>
                  </a:lnTo>
                  <a:cubicBezTo>
                    <a:pt x="71882" y="1359535"/>
                    <a:pt x="0" y="1289431"/>
                    <a:pt x="0" y="1201928"/>
                  </a:cubicBezTo>
                  <a:lnTo>
                    <a:pt x="0" y="157607"/>
                  </a:lnTo>
                  <a:lnTo>
                    <a:pt x="27051" y="157607"/>
                  </a:lnTo>
                  <a:lnTo>
                    <a:pt x="0" y="157607"/>
                  </a:lnTo>
                  <a:moveTo>
                    <a:pt x="54229" y="157607"/>
                  </a:moveTo>
                  <a:lnTo>
                    <a:pt x="54229" y="1201928"/>
                  </a:lnTo>
                  <a:lnTo>
                    <a:pt x="27051" y="1201928"/>
                  </a:lnTo>
                  <a:lnTo>
                    <a:pt x="54229" y="1201928"/>
                  </a:lnTo>
                  <a:cubicBezTo>
                    <a:pt x="54229" y="1258697"/>
                    <a:pt x="101092" y="1305306"/>
                    <a:pt x="159766" y="1305306"/>
                  </a:cubicBezTo>
                  <a:lnTo>
                    <a:pt x="2069973" y="1305306"/>
                  </a:lnTo>
                  <a:cubicBezTo>
                    <a:pt x="2128647" y="1305306"/>
                    <a:pt x="2175510" y="1258570"/>
                    <a:pt x="2175510" y="1201928"/>
                  </a:cubicBezTo>
                  <a:lnTo>
                    <a:pt x="2175510" y="157607"/>
                  </a:lnTo>
                  <a:cubicBezTo>
                    <a:pt x="2175510" y="100838"/>
                    <a:pt x="2128647" y="54229"/>
                    <a:pt x="2069973" y="54229"/>
                  </a:cubicBezTo>
                  <a:lnTo>
                    <a:pt x="159766" y="54229"/>
                  </a:lnTo>
                  <a:lnTo>
                    <a:pt x="159766" y="27051"/>
                  </a:lnTo>
                  <a:lnTo>
                    <a:pt x="159766" y="54229"/>
                  </a:lnTo>
                  <a:cubicBezTo>
                    <a:pt x="101092" y="54229"/>
                    <a:pt x="54229" y="100965"/>
                    <a:pt x="54229" y="157607"/>
                  </a:cubicBezTo>
                  <a:close/>
                </a:path>
              </a:pathLst>
            </a:custGeom>
            <a:solidFill>
              <a:srgbClr val="FFFFFF"/>
            </a:solidFill>
          </p:spPr>
        </p:sp>
      </p:grpSp>
      <p:sp>
        <p:nvSpPr>
          <p:cNvPr name="TextBox 32" id="32"/>
          <p:cNvSpPr txBox="true"/>
          <p:nvPr/>
        </p:nvSpPr>
        <p:spPr>
          <a:xfrm rot="0">
            <a:off x="7699819" y="4657499"/>
            <a:ext cx="1493055" cy="502260"/>
          </a:xfrm>
          <a:prstGeom prst="rect">
            <a:avLst/>
          </a:prstGeom>
        </p:spPr>
        <p:txBody>
          <a:bodyPr anchor="t" rtlCol="false" tIns="0" lIns="0" bIns="0" rIns="0">
            <a:spAutoFit/>
          </a:bodyPr>
          <a:lstStyle/>
          <a:p>
            <a:pPr algn="ctr">
              <a:lnSpc>
                <a:spcPts val="1843"/>
              </a:lnSpc>
            </a:pPr>
            <a:r>
              <a:rPr lang="en-US" sz="1706">
                <a:solidFill>
                  <a:srgbClr val="FFFFFF"/>
                </a:solidFill>
                <a:latin typeface="Arial Bold"/>
              </a:rPr>
              <a:t>Treatment Plan</a:t>
            </a:r>
          </a:p>
        </p:txBody>
      </p:sp>
      <p:grpSp>
        <p:nvGrpSpPr>
          <p:cNvPr name="Group 33" id="33"/>
          <p:cNvGrpSpPr/>
          <p:nvPr/>
        </p:nvGrpSpPr>
        <p:grpSpPr>
          <a:xfrm rot="-10800000">
            <a:off x="7140999" y="4715826"/>
            <a:ext cx="345917" cy="404657"/>
            <a:chOff x="0" y="0"/>
            <a:chExt cx="461222" cy="539543"/>
          </a:xfrm>
        </p:grpSpPr>
        <p:sp>
          <p:nvSpPr>
            <p:cNvPr name="Freeform 34" id="34"/>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35" id="35"/>
          <p:cNvGrpSpPr/>
          <p:nvPr/>
        </p:nvGrpSpPr>
        <p:grpSpPr>
          <a:xfrm rot="0">
            <a:off x="5325827" y="4408329"/>
            <a:ext cx="1672323" cy="1019649"/>
            <a:chOff x="0" y="0"/>
            <a:chExt cx="2229764" cy="1359532"/>
          </a:xfrm>
        </p:grpSpPr>
        <p:sp>
          <p:nvSpPr>
            <p:cNvPr name="Freeform 36" id="36"/>
            <p:cNvSpPr/>
            <p:nvPr/>
          </p:nvSpPr>
          <p:spPr>
            <a:xfrm flipH="false" flipV="false" rot="0">
              <a:off x="27051" y="27051"/>
              <a:ext cx="2175510" cy="1305433"/>
            </a:xfrm>
            <a:custGeom>
              <a:avLst/>
              <a:gdLst/>
              <a:ahLst/>
              <a:cxnLst/>
              <a:rect r="r" b="b" t="t" l="l"/>
              <a:pathLst>
                <a:path h="1305433" w="2175510">
                  <a:moveTo>
                    <a:pt x="0" y="130556"/>
                  </a:moveTo>
                  <a:cubicBezTo>
                    <a:pt x="0" y="58420"/>
                    <a:pt x="59436" y="0"/>
                    <a:pt x="132588" y="0"/>
                  </a:cubicBezTo>
                  <a:lnTo>
                    <a:pt x="2042922" y="0"/>
                  </a:lnTo>
                  <a:cubicBezTo>
                    <a:pt x="2116201" y="0"/>
                    <a:pt x="2175510" y="58420"/>
                    <a:pt x="2175510" y="130556"/>
                  </a:cubicBezTo>
                  <a:lnTo>
                    <a:pt x="2175510" y="1174877"/>
                  </a:lnTo>
                  <a:cubicBezTo>
                    <a:pt x="2175510" y="1247013"/>
                    <a:pt x="2116074" y="1305433"/>
                    <a:pt x="2042922" y="1305433"/>
                  </a:cubicBezTo>
                  <a:lnTo>
                    <a:pt x="132715" y="1305433"/>
                  </a:lnTo>
                  <a:cubicBezTo>
                    <a:pt x="59436" y="1305433"/>
                    <a:pt x="127" y="1247013"/>
                    <a:pt x="127" y="1174877"/>
                  </a:cubicBezTo>
                  <a:close/>
                </a:path>
              </a:pathLst>
            </a:custGeom>
            <a:solidFill>
              <a:srgbClr val="DB182B"/>
            </a:solidFill>
          </p:spPr>
        </p:sp>
        <p:sp>
          <p:nvSpPr>
            <p:cNvPr name="Freeform 37" id="37"/>
            <p:cNvSpPr/>
            <p:nvPr/>
          </p:nvSpPr>
          <p:spPr>
            <a:xfrm flipH="false" flipV="false" rot="0">
              <a:off x="0" y="0"/>
              <a:ext cx="2229739" cy="1359535"/>
            </a:xfrm>
            <a:custGeom>
              <a:avLst/>
              <a:gdLst/>
              <a:ahLst/>
              <a:cxnLst/>
              <a:rect r="r" b="b" t="t" l="l"/>
              <a:pathLst>
                <a:path h="1359535" w="2229739">
                  <a:moveTo>
                    <a:pt x="0" y="157607"/>
                  </a:moveTo>
                  <a:cubicBezTo>
                    <a:pt x="0" y="70104"/>
                    <a:pt x="71882" y="0"/>
                    <a:pt x="159766" y="0"/>
                  </a:cubicBezTo>
                  <a:lnTo>
                    <a:pt x="2069973" y="0"/>
                  </a:lnTo>
                  <a:lnTo>
                    <a:pt x="2069973" y="27051"/>
                  </a:lnTo>
                  <a:lnTo>
                    <a:pt x="2069973" y="0"/>
                  </a:lnTo>
                  <a:cubicBezTo>
                    <a:pt x="2157730" y="0"/>
                    <a:pt x="2229739" y="70104"/>
                    <a:pt x="2229739" y="157607"/>
                  </a:cubicBezTo>
                  <a:lnTo>
                    <a:pt x="2202688" y="157607"/>
                  </a:lnTo>
                  <a:lnTo>
                    <a:pt x="2229739" y="157607"/>
                  </a:lnTo>
                  <a:lnTo>
                    <a:pt x="2229739" y="1201928"/>
                  </a:lnTo>
                  <a:lnTo>
                    <a:pt x="2202688" y="1201928"/>
                  </a:lnTo>
                  <a:lnTo>
                    <a:pt x="2229739" y="1201928"/>
                  </a:lnTo>
                  <a:cubicBezTo>
                    <a:pt x="2229739" y="1289431"/>
                    <a:pt x="2157857" y="1359535"/>
                    <a:pt x="2069973" y="1359535"/>
                  </a:cubicBezTo>
                  <a:lnTo>
                    <a:pt x="2069973" y="1332484"/>
                  </a:lnTo>
                  <a:lnTo>
                    <a:pt x="2069973" y="1359535"/>
                  </a:lnTo>
                  <a:lnTo>
                    <a:pt x="159766" y="1359535"/>
                  </a:lnTo>
                  <a:lnTo>
                    <a:pt x="159766" y="1332484"/>
                  </a:lnTo>
                  <a:lnTo>
                    <a:pt x="159766" y="1359535"/>
                  </a:lnTo>
                  <a:cubicBezTo>
                    <a:pt x="71882" y="1359535"/>
                    <a:pt x="0" y="1289431"/>
                    <a:pt x="0" y="1201928"/>
                  </a:cubicBezTo>
                  <a:lnTo>
                    <a:pt x="0" y="157607"/>
                  </a:lnTo>
                  <a:lnTo>
                    <a:pt x="27051" y="157607"/>
                  </a:lnTo>
                  <a:lnTo>
                    <a:pt x="0" y="157607"/>
                  </a:lnTo>
                  <a:moveTo>
                    <a:pt x="54229" y="157607"/>
                  </a:moveTo>
                  <a:lnTo>
                    <a:pt x="54229" y="1201928"/>
                  </a:lnTo>
                  <a:lnTo>
                    <a:pt x="27051" y="1201928"/>
                  </a:lnTo>
                  <a:lnTo>
                    <a:pt x="54229" y="1201928"/>
                  </a:lnTo>
                  <a:cubicBezTo>
                    <a:pt x="54229" y="1258697"/>
                    <a:pt x="101092" y="1305306"/>
                    <a:pt x="159766" y="1305306"/>
                  </a:cubicBezTo>
                  <a:lnTo>
                    <a:pt x="2069973" y="1305306"/>
                  </a:lnTo>
                  <a:cubicBezTo>
                    <a:pt x="2128647" y="1305306"/>
                    <a:pt x="2175510" y="1258570"/>
                    <a:pt x="2175510" y="1201928"/>
                  </a:cubicBezTo>
                  <a:lnTo>
                    <a:pt x="2175510" y="157607"/>
                  </a:lnTo>
                  <a:cubicBezTo>
                    <a:pt x="2175510" y="100838"/>
                    <a:pt x="2128647" y="54229"/>
                    <a:pt x="2069973" y="54229"/>
                  </a:cubicBezTo>
                  <a:lnTo>
                    <a:pt x="159766" y="54229"/>
                  </a:lnTo>
                  <a:lnTo>
                    <a:pt x="159766" y="27051"/>
                  </a:lnTo>
                  <a:lnTo>
                    <a:pt x="159766" y="54229"/>
                  </a:lnTo>
                  <a:cubicBezTo>
                    <a:pt x="101092" y="54229"/>
                    <a:pt x="54229" y="100965"/>
                    <a:pt x="54229" y="157607"/>
                  </a:cubicBezTo>
                  <a:close/>
                </a:path>
              </a:pathLst>
            </a:custGeom>
            <a:solidFill>
              <a:srgbClr val="FFFFFF"/>
            </a:solidFill>
          </p:spPr>
        </p:sp>
      </p:grpSp>
      <p:sp>
        <p:nvSpPr>
          <p:cNvPr name="TextBox 38" id="38"/>
          <p:cNvSpPr txBox="true"/>
          <p:nvPr/>
        </p:nvSpPr>
        <p:spPr>
          <a:xfrm rot="0">
            <a:off x="5415461" y="4657499"/>
            <a:ext cx="1493055" cy="502260"/>
          </a:xfrm>
          <a:prstGeom prst="rect">
            <a:avLst/>
          </a:prstGeom>
        </p:spPr>
        <p:txBody>
          <a:bodyPr anchor="t" rtlCol="false" tIns="0" lIns="0" bIns="0" rIns="0">
            <a:spAutoFit/>
          </a:bodyPr>
          <a:lstStyle/>
          <a:p>
            <a:pPr algn="ctr">
              <a:lnSpc>
                <a:spcPts val="1843"/>
              </a:lnSpc>
            </a:pPr>
            <a:r>
              <a:rPr lang="en-US" sz="1706">
                <a:solidFill>
                  <a:srgbClr val="FFFFFF"/>
                </a:solidFill>
                <a:latin typeface="Arial Bold"/>
              </a:rPr>
              <a:t>Monitoring and Follow-up</a:t>
            </a:r>
          </a:p>
        </p:txBody>
      </p:sp>
      <p:grpSp>
        <p:nvGrpSpPr>
          <p:cNvPr name="Group 39" id="39"/>
          <p:cNvGrpSpPr/>
          <p:nvPr/>
        </p:nvGrpSpPr>
        <p:grpSpPr>
          <a:xfrm rot="-10800000">
            <a:off x="4856642" y="4715826"/>
            <a:ext cx="345917" cy="404657"/>
            <a:chOff x="0" y="0"/>
            <a:chExt cx="461222" cy="539543"/>
          </a:xfrm>
        </p:grpSpPr>
        <p:sp>
          <p:nvSpPr>
            <p:cNvPr name="Freeform 40" id="40"/>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41" id="41"/>
          <p:cNvGrpSpPr/>
          <p:nvPr/>
        </p:nvGrpSpPr>
        <p:grpSpPr>
          <a:xfrm rot="0">
            <a:off x="3041471" y="4408329"/>
            <a:ext cx="1672323" cy="1019649"/>
            <a:chOff x="0" y="0"/>
            <a:chExt cx="2229764" cy="1359532"/>
          </a:xfrm>
        </p:grpSpPr>
        <p:sp>
          <p:nvSpPr>
            <p:cNvPr name="Freeform 42" id="42"/>
            <p:cNvSpPr/>
            <p:nvPr/>
          </p:nvSpPr>
          <p:spPr>
            <a:xfrm flipH="false" flipV="false" rot="0">
              <a:off x="27051" y="27051"/>
              <a:ext cx="2175510" cy="1305433"/>
            </a:xfrm>
            <a:custGeom>
              <a:avLst/>
              <a:gdLst/>
              <a:ahLst/>
              <a:cxnLst/>
              <a:rect r="r" b="b" t="t" l="l"/>
              <a:pathLst>
                <a:path h="1305433" w="2175510">
                  <a:moveTo>
                    <a:pt x="0" y="130556"/>
                  </a:moveTo>
                  <a:cubicBezTo>
                    <a:pt x="0" y="58420"/>
                    <a:pt x="59436" y="0"/>
                    <a:pt x="132588" y="0"/>
                  </a:cubicBezTo>
                  <a:lnTo>
                    <a:pt x="2042922" y="0"/>
                  </a:lnTo>
                  <a:cubicBezTo>
                    <a:pt x="2116201" y="0"/>
                    <a:pt x="2175510" y="58420"/>
                    <a:pt x="2175510" y="130556"/>
                  </a:cubicBezTo>
                  <a:lnTo>
                    <a:pt x="2175510" y="1174877"/>
                  </a:lnTo>
                  <a:cubicBezTo>
                    <a:pt x="2175510" y="1247013"/>
                    <a:pt x="2116074" y="1305433"/>
                    <a:pt x="2042922" y="1305433"/>
                  </a:cubicBezTo>
                  <a:lnTo>
                    <a:pt x="132715" y="1305433"/>
                  </a:lnTo>
                  <a:cubicBezTo>
                    <a:pt x="59436" y="1305433"/>
                    <a:pt x="127" y="1247013"/>
                    <a:pt x="127" y="1174877"/>
                  </a:cubicBezTo>
                  <a:close/>
                </a:path>
              </a:pathLst>
            </a:custGeom>
            <a:solidFill>
              <a:srgbClr val="DB182B"/>
            </a:solidFill>
          </p:spPr>
        </p:sp>
        <p:sp>
          <p:nvSpPr>
            <p:cNvPr name="Freeform 43" id="43"/>
            <p:cNvSpPr/>
            <p:nvPr/>
          </p:nvSpPr>
          <p:spPr>
            <a:xfrm flipH="false" flipV="false" rot="0">
              <a:off x="0" y="0"/>
              <a:ext cx="2229739" cy="1359535"/>
            </a:xfrm>
            <a:custGeom>
              <a:avLst/>
              <a:gdLst/>
              <a:ahLst/>
              <a:cxnLst/>
              <a:rect r="r" b="b" t="t" l="l"/>
              <a:pathLst>
                <a:path h="1359535" w="2229739">
                  <a:moveTo>
                    <a:pt x="0" y="157607"/>
                  </a:moveTo>
                  <a:cubicBezTo>
                    <a:pt x="0" y="70104"/>
                    <a:pt x="71882" y="0"/>
                    <a:pt x="159766" y="0"/>
                  </a:cubicBezTo>
                  <a:lnTo>
                    <a:pt x="2069973" y="0"/>
                  </a:lnTo>
                  <a:lnTo>
                    <a:pt x="2069973" y="27051"/>
                  </a:lnTo>
                  <a:lnTo>
                    <a:pt x="2069973" y="0"/>
                  </a:lnTo>
                  <a:cubicBezTo>
                    <a:pt x="2157730" y="0"/>
                    <a:pt x="2229739" y="70104"/>
                    <a:pt x="2229739" y="157607"/>
                  </a:cubicBezTo>
                  <a:lnTo>
                    <a:pt x="2202688" y="157607"/>
                  </a:lnTo>
                  <a:lnTo>
                    <a:pt x="2229739" y="157607"/>
                  </a:lnTo>
                  <a:lnTo>
                    <a:pt x="2229739" y="1201928"/>
                  </a:lnTo>
                  <a:lnTo>
                    <a:pt x="2202688" y="1201928"/>
                  </a:lnTo>
                  <a:lnTo>
                    <a:pt x="2229739" y="1201928"/>
                  </a:lnTo>
                  <a:cubicBezTo>
                    <a:pt x="2229739" y="1289431"/>
                    <a:pt x="2157857" y="1359535"/>
                    <a:pt x="2069973" y="1359535"/>
                  </a:cubicBezTo>
                  <a:lnTo>
                    <a:pt x="2069973" y="1332484"/>
                  </a:lnTo>
                  <a:lnTo>
                    <a:pt x="2069973" y="1359535"/>
                  </a:lnTo>
                  <a:lnTo>
                    <a:pt x="159766" y="1359535"/>
                  </a:lnTo>
                  <a:lnTo>
                    <a:pt x="159766" y="1332484"/>
                  </a:lnTo>
                  <a:lnTo>
                    <a:pt x="159766" y="1359535"/>
                  </a:lnTo>
                  <a:cubicBezTo>
                    <a:pt x="71882" y="1359535"/>
                    <a:pt x="0" y="1289431"/>
                    <a:pt x="0" y="1201928"/>
                  </a:cubicBezTo>
                  <a:lnTo>
                    <a:pt x="0" y="157607"/>
                  </a:lnTo>
                  <a:lnTo>
                    <a:pt x="27051" y="157607"/>
                  </a:lnTo>
                  <a:lnTo>
                    <a:pt x="0" y="157607"/>
                  </a:lnTo>
                  <a:moveTo>
                    <a:pt x="54229" y="157607"/>
                  </a:moveTo>
                  <a:lnTo>
                    <a:pt x="54229" y="1201928"/>
                  </a:lnTo>
                  <a:lnTo>
                    <a:pt x="27051" y="1201928"/>
                  </a:lnTo>
                  <a:lnTo>
                    <a:pt x="54229" y="1201928"/>
                  </a:lnTo>
                  <a:cubicBezTo>
                    <a:pt x="54229" y="1258697"/>
                    <a:pt x="101092" y="1305306"/>
                    <a:pt x="159766" y="1305306"/>
                  </a:cubicBezTo>
                  <a:lnTo>
                    <a:pt x="2069973" y="1305306"/>
                  </a:lnTo>
                  <a:cubicBezTo>
                    <a:pt x="2128647" y="1305306"/>
                    <a:pt x="2175510" y="1258570"/>
                    <a:pt x="2175510" y="1201928"/>
                  </a:cubicBezTo>
                  <a:lnTo>
                    <a:pt x="2175510" y="157607"/>
                  </a:lnTo>
                  <a:cubicBezTo>
                    <a:pt x="2175510" y="100838"/>
                    <a:pt x="2128647" y="54229"/>
                    <a:pt x="2069973" y="54229"/>
                  </a:cubicBezTo>
                  <a:lnTo>
                    <a:pt x="159766" y="54229"/>
                  </a:lnTo>
                  <a:lnTo>
                    <a:pt x="159766" y="27051"/>
                  </a:lnTo>
                  <a:lnTo>
                    <a:pt x="159766" y="54229"/>
                  </a:lnTo>
                  <a:cubicBezTo>
                    <a:pt x="101092" y="54229"/>
                    <a:pt x="54229" y="100965"/>
                    <a:pt x="54229" y="157607"/>
                  </a:cubicBezTo>
                  <a:close/>
                </a:path>
              </a:pathLst>
            </a:custGeom>
            <a:solidFill>
              <a:srgbClr val="FFFFFF"/>
            </a:solidFill>
          </p:spPr>
        </p:sp>
      </p:grpSp>
      <p:sp>
        <p:nvSpPr>
          <p:cNvPr name="TextBox 44" id="44"/>
          <p:cNvSpPr txBox="true"/>
          <p:nvPr/>
        </p:nvSpPr>
        <p:spPr>
          <a:xfrm rot="0">
            <a:off x="3131105" y="4657499"/>
            <a:ext cx="1493055" cy="502260"/>
          </a:xfrm>
          <a:prstGeom prst="rect">
            <a:avLst/>
          </a:prstGeom>
        </p:spPr>
        <p:txBody>
          <a:bodyPr anchor="t" rtlCol="false" tIns="0" lIns="0" bIns="0" rIns="0">
            <a:spAutoFit/>
          </a:bodyPr>
          <a:lstStyle/>
          <a:p>
            <a:pPr algn="ctr">
              <a:lnSpc>
                <a:spcPts val="1843"/>
              </a:lnSpc>
            </a:pPr>
            <a:r>
              <a:rPr lang="en-US" sz="1706">
                <a:solidFill>
                  <a:srgbClr val="FFFFFF"/>
                </a:solidFill>
                <a:latin typeface="Arial Bold"/>
              </a:rPr>
              <a:t>Referral to Specialist</a:t>
            </a:r>
          </a:p>
        </p:txBody>
      </p:sp>
      <p:sp>
        <p:nvSpPr>
          <p:cNvPr name="TextBox 45" id="45"/>
          <p:cNvSpPr txBox="true"/>
          <p:nvPr/>
        </p:nvSpPr>
        <p:spPr>
          <a:xfrm rot="0">
            <a:off x="846748" y="4771799"/>
            <a:ext cx="1493055" cy="273660"/>
          </a:xfrm>
          <a:prstGeom prst="rect">
            <a:avLst/>
          </a:prstGeom>
        </p:spPr>
        <p:txBody>
          <a:bodyPr anchor="t" rtlCol="false" tIns="0" lIns="0" bIns="0" rIns="0">
            <a:spAutoFit/>
          </a:bodyPr>
          <a:lstStyle/>
          <a:p>
            <a:pPr algn="ctr">
              <a:lnSpc>
                <a:spcPts val="1843"/>
              </a:lnSpc>
            </a:pPr>
            <a:r>
              <a:rPr lang="en-US" sz="1706">
                <a:solidFill>
                  <a:srgbClr val="FFFFFF"/>
                </a:solidFill>
                <a:latin typeface="Arial Bold"/>
              </a:rPr>
              <a:t>Treatment </a:t>
            </a:r>
          </a:p>
        </p:txBody>
      </p:sp>
      <p:sp>
        <p:nvSpPr>
          <p:cNvPr name="TextBox 46" id="46"/>
          <p:cNvSpPr txBox="true"/>
          <p:nvPr/>
        </p:nvSpPr>
        <p:spPr>
          <a:xfrm rot="0">
            <a:off x="7200053" y="6830907"/>
            <a:ext cx="1822027" cy="1905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2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grpSp>
        <p:nvGrpSpPr>
          <p:cNvPr name="Group 3" id="3"/>
          <p:cNvGrpSpPr/>
          <p:nvPr/>
        </p:nvGrpSpPr>
        <p:grpSpPr>
          <a:xfrm rot="0">
            <a:off x="3423920" y="6830907"/>
            <a:ext cx="5598160" cy="298027"/>
            <a:chOff x="0" y="0"/>
            <a:chExt cx="7464213" cy="397369"/>
          </a:xfrm>
        </p:grpSpPr>
        <p:sp>
          <p:nvSpPr>
            <p:cNvPr name="TextBox 4" id="4"/>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5" id="5"/>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7   </a:t>
              </a:r>
            </a:p>
          </p:txBody>
        </p:sp>
      </p:grpSp>
      <p:sp>
        <p:nvSpPr>
          <p:cNvPr name="TextBox 6" id="6"/>
          <p:cNvSpPr txBox="true"/>
          <p:nvPr/>
        </p:nvSpPr>
        <p:spPr>
          <a:xfrm rot="0">
            <a:off x="2375285" y="157147"/>
            <a:ext cx="6725920" cy="1219200"/>
          </a:xfrm>
          <a:prstGeom prst="rect">
            <a:avLst/>
          </a:prstGeom>
        </p:spPr>
        <p:txBody>
          <a:bodyPr anchor="t" rtlCol="false" tIns="0" lIns="0" bIns="0" rIns="0">
            <a:spAutoFit/>
          </a:bodyPr>
          <a:lstStyle/>
          <a:p>
            <a:pPr algn="ctr">
              <a:lnSpc>
                <a:spcPts val="4560"/>
              </a:lnSpc>
            </a:pPr>
            <a:r>
              <a:rPr lang="en-US" sz="3800">
                <a:solidFill>
                  <a:srgbClr val="DB182B"/>
                </a:solidFill>
                <a:latin typeface="Arial Bold"/>
              </a:rPr>
              <a:t>Value Stream Mapping Current Flow</a:t>
            </a:r>
          </a:p>
        </p:txBody>
      </p:sp>
      <p:sp>
        <p:nvSpPr>
          <p:cNvPr name="Freeform 7" id="7"/>
          <p:cNvSpPr/>
          <p:nvPr/>
        </p:nvSpPr>
        <p:spPr>
          <a:xfrm flipH="false" flipV="false" rot="0">
            <a:off x="878070" y="1505859"/>
            <a:ext cx="8543362" cy="4494560"/>
          </a:xfrm>
          <a:custGeom>
            <a:avLst/>
            <a:gdLst/>
            <a:ahLst/>
            <a:cxnLst/>
            <a:rect r="r" b="b" t="t" l="l"/>
            <a:pathLst>
              <a:path h="4494560" w="8543362">
                <a:moveTo>
                  <a:pt x="0" y="0"/>
                </a:moveTo>
                <a:lnTo>
                  <a:pt x="8543362" y="0"/>
                </a:lnTo>
                <a:lnTo>
                  <a:pt x="8543362" y="4494560"/>
                </a:lnTo>
                <a:lnTo>
                  <a:pt x="0" y="4494560"/>
                </a:lnTo>
                <a:lnTo>
                  <a:pt x="0" y="0"/>
                </a:lnTo>
                <a:close/>
              </a:path>
            </a:pathLst>
          </a:custGeom>
          <a:blipFill>
            <a:blip r:embed="rId3"/>
            <a:stretch>
              <a:fillRect l="-39601" t="-80251" r="-32167" b="-32111"/>
            </a:stretch>
          </a:blipFill>
          <a:ln w="38100" cap="sq">
            <a:solidFill>
              <a:srgbClr val="000000"/>
            </a:solidFill>
            <a:prstDash val="solid"/>
            <a:miter/>
          </a:ln>
        </p:spPr>
      </p:sp>
      <p:sp>
        <p:nvSpPr>
          <p:cNvPr name="TextBox 8" id="8"/>
          <p:cNvSpPr txBox="true"/>
          <p:nvPr/>
        </p:nvSpPr>
        <p:spPr>
          <a:xfrm rot="0">
            <a:off x="878070" y="6105194"/>
            <a:ext cx="8543362" cy="264160"/>
          </a:xfrm>
          <a:prstGeom prst="rect">
            <a:avLst/>
          </a:prstGeom>
        </p:spPr>
        <p:txBody>
          <a:bodyPr anchor="t" rtlCol="false" tIns="0" lIns="0" bIns="0" rIns="0">
            <a:spAutoFit/>
          </a:bodyPr>
          <a:lstStyle/>
          <a:p>
            <a:pPr algn="l">
              <a:lnSpc>
                <a:spcPts val="2240"/>
              </a:lnSpc>
            </a:pPr>
            <a:r>
              <a:rPr lang="en-US" sz="1600">
                <a:solidFill>
                  <a:srgbClr val="000000"/>
                </a:solidFill>
                <a:latin typeface="Canva Sans Bold"/>
              </a:rPr>
              <a:t>Total Cycle Time- 55.5 minutes</a:t>
            </a:r>
          </a:p>
        </p:txBody>
      </p:sp>
      <p:sp>
        <p:nvSpPr>
          <p:cNvPr name="TextBox 9" id="9"/>
          <p:cNvSpPr txBox="true"/>
          <p:nvPr/>
        </p:nvSpPr>
        <p:spPr>
          <a:xfrm rot="0">
            <a:off x="5653163" y="2625488"/>
            <a:ext cx="446465"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1 Min</a:t>
            </a:r>
          </a:p>
        </p:txBody>
      </p:sp>
      <p:sp>
        <p:nvSpPr>
          <p:cNvPr name="TextBox 10" id="10"/>
          <p:cNvSpPr txBox="true"/>
          <p:nvPr/>
        </p:nvSpPr>
        <p:spPr>
          <a:xfrm rot="0">
            <a:off x="7136727" y="2625488"/>
            <a:ext cx="446465"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2 Min</a:t>
            </a:r>
          </a:p>
        </p:txBody>
      </p:sp>
      <p:sp>
        <p:nvSpPr>
          <p:cNvPr name="TextBox 11" id="11"/>
          <p:cNvSpPr txBox="true"/>
          <p:nvPr/>
        </p:nvSpPr>
        <p:spPr>
          <a:xfrm rot="0">
            <a:off x="8461528" y="3819577"/>
            <a:ext cx="446465"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5 Min</a:t>
            </a:r>
          </a:p>
        </p:txBody>
      </p:sp>
      <p:sp>
        <p:nvSpPr>
          <p:cNvPr name="TextBox 12" id="12"/>
          <p:cNvSpPr txBox="true"/>
          <p:nvPr/>
        </p:nvSpPr>
        <p:spPr>
          <a:xfrm rot="0">
            <a:off x="8461528" y="4668090"/>
            <a:ext cx="807504"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(1-10 min)</a:t>
            </a:r>
          </a:p>
        </p:txBody>
      </p:sp>
      <p:sp>
        <p:nvSpPr>
          <p:cNvPr name="TextBox 13" id="13"/>
          <p:cNvSpPr txBox="true"/>
          <p:nvPr/>
        </p:nvSpPr>
        <p:spPr>
          <a:xfrm rot="0">
            <a:off x="5560800" y="5211291"/>
            <a:ext cx="807504"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(5-15 min)</a:t>
            </a:r>
          </a:p>
        </p:txBody>
      </p:sp>
      <p:sp>
        <p:nvSpPr>
          <p:cNvPr name="TextBox 14" id="14"/>
          <p:cNvSpPr txBox="true"/>
          <p:nvPr/>
        </p:nvSpPr>
        <p:spPr>
          <a:xfrm rot="0">
            <a:off x="5653163" y="4370103"/>
            <a:ext cx="569837"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7.5 Min</a:t>
            </a:r>
          </a:p>
        </p:txBody>
      </p:sp>
      <p:sp>
        <p:nvSpPr>
          <p:cNvPr name="TextBox 15" id="15"/>
          <p:cNvSpPr txBox="true"/>
          <p:nvPr/>
        </p:nvSpPr>
        <p:spPr>
          <a:xfrm rot="0">
            <a:off x="4462186" y="4370103"/>
            <a:ext cx="569837"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20 Min</a:t>
            </a:r>
          </a:p>
        </p:txBody>
      </p:sp>
      <p:sp>
        <p:nvSpPr>
          <p:cNvPr name="TextBox 16" id="16"/>
          <p:cNvSpPr txBox="true"/>
          <p:nvPr/>
        </p:nvSpPr>
        <p:spPr>
          <a:xfrm rot="0">
            <a:off x="4343353" y="5211291"/>
            <a:ext cx="807504"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(15-20 min)</a:t>
            </a:r>
          </a:p>
        </p:txBody>
      </p:sp>
      <p:sp>
        <p:nvSpPr>
          <p:cNvPr name="TextBox 17" id="17"/>
          <p:cNvSpPr txBox="true"/>
          <p:nvPr/>
        </p:nvSpPr>
        <p:spPr>
          <a:xfrm rot="0">
            <a:off x="1646946" y="4370103"/>
            <a:ext cx="569837"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5 Min</a:t>
            </a:r>
          </a:p>
        </p:txBody>
      </p:sp>
      <p:sp>
        <p:nvSpPr>
          <p:cNvPr name="TextBox 18" id="18"/>
          <p:cNvSpPr txBox="true"/>
          <p:nvPr/>
        </p:nvSpPr>
        <p:spPr>
          <a:xfrm rot="0">
            <a:off x="1567781" y="5211291"/>
            <a:ext cx="807504"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(10-15 min)</a:t>
            </a:r>
          </a:p>
        </p:txBody>
      </p:sp>
      <p:sp>
        <p:nvSpPr>
          <p:cNvPr name="TextBox 19" id="19"/>
          <p:cNvSpPr txBox="true"/>
          <p:nvPr/>
        </p:nvSpPr>
        <p:spPr>
          <a:xfrm rot="0">
            <a:off x="2735250" y="4088785"/>
            <a:ext cx="807504"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(10-15 min)</a:t>
            </a:r>
          </a:p>
        </p:txBody>
      </p:sp>
      <p:sp>
        <p:nvSpPr>
          <p:cNvPr name="TextBox 20" id="20"/>
          <p:cNvSpPr txBox="true"/>
          <p:nvPr/>
        </p:nvSpPr>
        <p:spPr>
          <a:xfrm rot="0">
            <a:off x="2854083" y="3289040"/>
            <a:ext cx="569837" cy="181609"/>
          </a:xfrm>
          <a:prstGeom prst="rect">
            <a:avLst/>
          </a:prstGeom>
        </p:spPr>
        <p:txBody>
          <a:bodyPr anchor="t" rtlCol="false" tIns="0" lIns="0" bIns="0" rIns="0">
            <a:spAutoFit/>
          </a:bodyPr>
          <a:lstStyle/>
          <a:p>
            <a:pPr algn="ctr">
              <a:lnSpc>
                <a:spcPts val="1540"/>
              </a:lnSpc>
            </a:pPr>
            <a:r>
              <a:rPr lang="en-US" sz="1100">
                <a:solidFill>
                  <a:srgbClr val="000000"/>
                </a:solidFill>
                <a:latin typeface="Canva Sans"/>
              </a:rPr>
              <a:t>5 Min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98462" y="145451"/>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Freeform 3" id="3" descr="A room with chairs and a television  Description automatically generated"/>
          <p:cNvSpPr/>
          <p:nvPr/>
        </p:nvSpPr>
        <p:spPr>
          <a:xfrm flipH="false" flipV="false" rot="0">
            <a:off x="3610822" y="1983372"/>
            <a:ext cx="2188426" cy="1674228"/>
          </a:xfrm>
          <a:custGeom>
            <a:avLst/>
            <a:gdLst/>
            <a:ahLst/>
            <a:cxnLst/>
            <a:rect r="r" b="b" t="t" l="l"/>
            <a:pathLst>
              <a:path h="1674228" w="2188426">
                <a:moveTo>
                  <a:pt x="0" y="0"/>
                </a:moveTo>
                <a:lnTo>
                  <a:pt x="2188426" y="0"/>
                </a:lnTo>
                <a:lnTo>
                  <a:pt x="2188426" y="1674228"/>
                </a:lnTo>
                <a:lnTo>
                  <a:pt x="0" y="1674228"/>
                </a:lnTo>
                <a:lnTo>
                  <a:pt x="0" y="0"/>
                </a:lnTo>
                <a:close/>
              </a:path>
            </a:pathLst>
          </a:custGeom>
          <a:blipFill>
            <a:blip r:embed="rId3"/>
            <a:stretch>
              <a:fillRect l="-1002" t="0" r="-1002" b="0"/>
            </a:stretch>
          </a:blipFill>
        </p:spPr>
      </p:sp>
      <p:sp>
        <p:nvSpPr>
          <p:cNvPr name="Freeform 4" id="4" descr="A glass doors with signs in a building  Description automatically generated with medium confidence"/>
          <p:cNvSpPr/>
          <p:nvPr/>
        </p:nvSpPr>
        <p:spPr>
          <a:xfrm flipH="false" flipV="false" rot="0">
            <a:off x="1015046" y="1877463"/>
            <a:ext cx="1801645" cy="1917363"/>
          </a:xfrm>
          <a:custGeom>
            <a:avLst/>
            <a:gdLst/>
            <a:ahLst/>
            <a:cxnLst/>
            <a:rect r="r" b="b" t="t" l="l"/>
            <a:pathLst>
              <a:path h="1917363" w="1801645">
                <a:moveTo>
                  <a:pt x="0" y="0"/>
                </a:moveTo>
                <a:lnTo>
                  <a:pt x="1801645" y="0"/>
                </a:lnTo>
                <a:lnTo>
                  <a:pt x="1801645" y="1917363"/>
                </a:lnTo>
                <a:lnTo>
                  <a:pt x="0" y="1917363"/>
                </a:lnTo>
                <a:lnTo>
                  <a:pt x="0" y="0"/>
                </a:lnTo>
                <a:close/>
              </a:path>
            </a:pathLst>
          </a:custGeom>
          <a:blipFill>
            <a:blip r:embed="rId4"/>
            <a:stretch>
              <a:fillRect l="-17093" t="-30594" r="-90465" b="-15679"/>
            </a:stretch>
          </a:blipFill>
        </p:spPr>
      </p:sp>
      <p:sp>
        <p:nvSpPr>
          <p:cNvPr name="Freeform 5" id="5"/>
          <p:cNvSpPr/>
          <p:nvPr/>
        </p:nvSpPr>
        <p:spPr>
          <a:xfrm flipH="false" flipV="false" rot="0">
            <a:off x="6671873" y="1983372"/>
            <a:ext cx="2450248" cy="1653740"/>
          </a:xfrm>
          <a:custGeom>
            <a:avLst/>
            <a:gdLst/>
            <a:ahLst/>
            <a:cxnLst/>
            <a:rect r="r" b="b" t="t" l="l"/>
            <a:pathLst>
              <a:path h="1653740" w="2450248">
                <a:moveTo>
                  <a:pt x="0" y="0"/>
                </a:moveTo>
                <a:lnTo>
                  <a:pt x="2450248" y="0"/>
                </a:lnTo>
                <a:lnTo>
                  <a:pt x="2450248" y="1653740"/>
                </a:lnTo>
                <a:lnTo>
                  <a:pt x="0" y="1653740"/>
                </a:lnTo>
                <a:lnTo>
                  <a:pt x="0" y="0"/>
                </a:lnTo>
                <a:close/>
              </a:path>
            </a:pathLst>
          </a:custGeom>
          <a:blipFill>
            <a:blip r:embed="rId5"/>
            <a:stretch>
              <a:fillRect l="0" t="0" r="0" b="-8624"/>
            </a:stretch>
          </a:blipFill>
        </p:spPr>
      </p:sp>
      <p:sp>
        <p:nvSpPr>
          <p:cNvPr name="Freeform 6" id="6"/>
          <p:cNvSpPr/>
          <p:nvPr/>
        </p:nvSpPr>
        <p:spPr>
          <a:xfrm flipH="false" flipV="false" rot="0">
            <a:off x="3141256" y="2643246"/>
            <a:ext cx="770635" cy="1014354"/>
          </a:xfrm>
          <a:custGeom>
            <a:avLst/>
            <a:gdLst/>
            <a:ahLst/>
            <a:cxnLst/>
            <a:rect r="r" b="b" t="t" l="l"/>
            <a:pathLst>
              <a:path h="1014354" w="770635">
                <a:moveTo>
                  <a:pt x="0" y="0"/>
                </a:moveTo>
                <a:lnTo>
                  <a:pt x="770635" y="0"/>
                </a:lnTo>
                <a:lnTo>
                  <a:pt x="770635" y="1014354"/>
                </a:lnTo>
                <a:lnTo>
                  <a:pt x="0" y="1014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599438" y="4262855"/>
            <a:ext cx="1921726" cy="1169050"/>
          </a:xfrm>
          <a:custGeom>
            <a:avLst/>
            <a:gdLst/>
            <a:ahLst/>
            <a:cxnLst/>
            <a:rect r="r" b="b" t="t" l="l"/>
            <a:pathLst>
              <a:path h="1169050" w="1921726">
                <a:moveTo>
                  <a:pt x="0" y="0"/>
                </a:moveTo>
                <a:lnTo>
                  <a:pt x="1921725" y="0"/>
                </a:lnTo>
                <a:lnTo>
                  <a:pt x="1921725" y="1169050"/>
                </a:lnTo>
                <a:lnTo>
                  <a:pt x="0" y="1169050"/>
                </a:lnTo>
                <a:lnTo>
                  <a:pt x="0" y="0"/>
                </a:lnTo>
                <a:close/>
              </a:path>
            </a:pathLst>
          </a:custGeom>
          <a:blipFill>
            <a:blip r:embed="rId8"/>
            <a:stretch>
              <a:fillRect l="0" t="0" r="0" b="0"/>
            </a:stretch>
          </a:blipFill>
        </p:spPr>
      </p:sp>
      <p:sp>
        <p:nvSpPr>
          <p:cNvPr name="Freeform 8" id="8"/>
          <p:cNvSpPr/>
          <p:nvPr/>
        </p:nvSpPr>
        <p:spPr>
          <a:xfrm flipH="false" flipV="false" rot="0">
            <a:off x="7081520" y="5277112"/>
            <a:ext cx="806485" cy="806485"/>
          </a:xfrm>
          <a:custGeom>
            <a:avLst/>
            <a:gdLst/>
            <a:ahLst/>
            <a:cxnLst/>
            <a:rect r="r" b="b" t="t" l="l"/>
            <a:pathLst>
              <a:path h="806485" w="806485">
                <a:moveTo>
                  <a:pt x="0" y="0"/>
                </a:moveTo>
                <a:lnTo>
                  <a:pt x="806485" y="0"/>
                </a:lnTo>
                <a:lnTo>
                  <a:pt x="806485" y="806485"/>
                </a:lnTo>
                <a:lnTo>
                  <a:pt x="0" y="8064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965808" y="4241413"/>
            <a:ext cx="1659783" cy="1438942"/>
          </a:xfrm>
          <a:custGeom>
            <a:avLst/>
            <a:gdLst/>
            <a:ahLst/>
            <a:cxnLst/>
            <a:rect r="r" b="b" t="t" l="l"/>
            <a:pathLst>
              <a:path h="1438942" w="1659783">
                <a:moveTo>
                  <a:pt x="0" y="0"/>
                </a:moveTo>
                <a:lnTo>
                  <a:pt x="1659783" y="0"/>
                </a:lnTo>
                <a:lnTo>
                  <a:pt x="1659783" y="1438942"/>
                </a:lnTo>
                <a:lnTo>
                  <a:pt x="0" y="1438942"/>
                </a:lnTo>
                <a:lnTo>
                  <a:pt x="0" y="0"/>
                </a:lnTo>
                <a:close/>
              </a:path>
            </a:pathLst>
          </a:custGeom>
          <a:blipFill>
            <a:blip r:embed="rId11"/>
            <a:stretch>
              <a:fillRect l="-32566" t="0" r="-32566" b="0"/>
            </a:stretch>
          </a:blipFill>
        </p:spPr>
      </p:sp>
      <p:sp>
        <p:nvSpPr>
          <p:cNvPr name="Freeform 10" id="10"/>
          <p:cNvSpPr/>
          <p:nvPr/>
        </p:nvSpPr>
        <p:spPr>
          <a:xfrm flipH="false" flipV="false" rot="0">
            <a:off x="2590571" y="5642258"/>
            <a:ext cx="623186" cy="623186"/>
          </a:xfrm>
          <a:custGeom>
            <a:avLst/>
            <a:gdLst/>
            <a:ahLst/>
            <a:cxnLst/>
            <a:rect r="r" b="b" t="t" l="l"/>
            <a:pathLst>
              <a:path h="623186" w="623186">
                <a:moveTo>
                  <a:pt x="0" y="0"/>
                </a:moveTo>
                <a:lnTo>
                  <a:pt x="623186" y="0"/>
                </a:lnTo>
                <a:lnTo>
                  <a:pt x="623186" y="623186"/>
                </a:lnTo>
                <a:lnTo>
                  <a:pt x="0" y="6231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506907" y="4317977"/>
            <a:ext cx="2045564" cy="1362378"/>
          </a:xfrm>
          <a:custGeom>
            <a:avLst/>
            <a:gdLst/>
            <a:ahLst/>
            <a:cxnLst/>
            <a:rect r="r" b="b" t="t" l="l"/>
            <a:pathLst>
              <a:path h="1362378" w="2045564">
                <a:moveTo>
                  <a:pt x="0" y="0"/>
                </a:moveTo>
                <a:lnTo>
                  <a:pt x="2045564" y="0"/>
                </a:lnTo>
                <a:lnTo>
                  <a:pt x="2045564" y="1362378"/>
                </a:lnTo>
                <a:lnTo>
                  <a:pt x="0" y="1362378"/>
                </a:lnTo>
                <a:lnTo>
                  <a:pt x="0" y="0"/>
                </a:lnTo>
                <a:close/>
              </a:path>
            </a:pathLst>
          </a:custGeom>
          <a:blipFill>
            <a:blip r:embed="rId14"/>
            <a:stretch>
              <a:fillRect l="0" t="0" r="0" b="0"/>
            </a:stretch>
          </a:blipFill>
        </p:spPr>
      </p:sp>
      <p:sp>
        <p:nvSpPr>
          <p:cNvPr name="Freeform 12" id="12"/>
          <p:cNvSpPr/>
          <p:nvPr/>
        </p:nvSpPr>
        <p:spPr>
          <a:xfrm flipH="false" flipV="false" rot="0">
            <a:off x="5164886" y="3949984"/>
            <a:ext cx="1879593" cy="2358688"/>
          </a:xfrm>
          <a:custGeom>
            <a:avLst/>
            <a:gdLst/>
            <a:ahLst/>
            <a:cxnLst/>
            <a:rect r="r" b="b" t="t" l="l"/>
            <a:pathLst>
              <a:path h="2358688" w="1879593">
                <a:moveTo>
                  <a:pt x="0" y="0"/>
                </a:moveTo>
                <a:lnTo>
                  <a:pt x="1879592" y="0"/>
                </a:lnTo>
                <a:lnTo>
                  <a:pt x="1879592" y="2358688"/>
                </a:lnTo>
                <a:lnTo>
                  <a:pt x="0" y="2358688"/>
                </a:lnTo>
                <a:lnTo>
                  <a:pt x="0" y="0"/>
                </a:lnTo>
                <a:close/>
              </a:path>
            </a:pathLst>
          </a:custGeom>
          <a:blipFill>
            <a:blip r:embed="rId15"/>
            <a:stretch>
              <a:fillRect l="0" t="0" r="0" b="-6250"/>
            </a:stretch>
          </a:blipFill>
        </p:spPr>
      </p:sp>
      <p:sp>
        <p:nvSpPr>
          <p:cNvPr name="Freeform 13" id="13"/>
          <p:cNvSpPr/>
          <p:nvPr/>
        </p:nvSpPr>
        <p:spPr>
          <a:xfrm flipH="false" flipV="false" rot="0">
            <a:off x="4625591" y="5701797"/>
            <a:ext cx="619398" cy="619398"/>
          </a:xfrm>
          <a:custGeom>
            <a:avLst/>
            <a:gdLst/>
            <a:ahLst/>
            <a:cxnLst/>
            <a:rect r="r" b="b" t="t" l="l"/>
            <a:pathLst>
              <a:path h="619398" w="619398">
                <a:moveTo>
                  <a:pt x="0" y="0"/>
                </a:moveTo>
                <a:lnTo>
                  <a:pt x="619399" y="0"/>
                </a:lnTo>
                <a:lnTo>
                  <a:pt x="619399" y="619399"/>
                </a:lnTo>
                <a:lnTo>
                  <a:pt x="0" y="61939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14" id="14"/>
          <p:cNvGrpSpPr/>
          <p:nvPr/>
        </p:nvGrpSpPr>
        <p:grpSpPr>
          <a:xfrm rot="0">
            <a:off x="3040798" y="1983372"/>
            <a:ext cx="345917" cy="404657"/>
            <a:chOff x="0" y="0"/>
            <a:chExt cx="461222" cy="539543"/>
          </a:xfrm>
        </p:grpSpPr>
        <p:sp>
          <p:nvSpPr>
            <p:cNvPr name="Freeform 15" id="15"/>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16" id="16"/>
          <p:cNvGrpSpPr/>
          <p:nvPr/>
        </p:nvGrpSpPr>
        <p:grpSpPr>
          <a:xfrm rot="0">
            <a:off x="6156722" y="1983372"/>
            <a:ext cx="345917" cy="404657"/>
            <a:chOff x="0" y="0"/>
            <a:chExt cx="461222" cy="539543"/>
          </a:xfrm>
        </p:grpSpPr>
        <p:sp>
          <p:nvSpPr>
            <p:cNvPr name="Freeform 17" id="17"/>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18" id="18"/>
          <p:cNvGrpSpPr/>
          <p:nvPr/>
        </p:nvGrpSpPr>
        <p:grpSpPr>
          <a:xfrm rot="-10800000">
            <a:off x="2534167" y="4317977"/>
            <a:ext cx="345917" cy="404657"/>
            <a:chOff x="0" y="0"/>
            <a:chExt cx="461222" cy="539543"/>
          </a:xfrm>
        </p:grpSpPr>
        <p:sp>
          <p:nvSpPr>
            <p:cNvPr name="Freeform 19" id="19"/>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20" id="20"/>
          <p:cNvGrpSpPr/>
          <p:nvPr/>
        </p:nvGrpSpPr>
        <p:grpSpPr>
          <a:xfrm rot="-10800000">
            <a:off x="4714194" y="4262855"/>
            <a:ext cx="345917" cy="404657"/>
            <a:chOff x="0" y="0"/>
            <a:chExt cx="461222" cy="539543"/>
          </a:xfrm>
        </p:grpSpPr>
        <p:sp>
          <p:nvSpPr>
            <p:cNvPr name="Freeform 21" id="21"/>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22" id="22"/>
          <p:cNvGrpSpPr/>
          <p:nvPr/>
        </p:nvGrpSpPr>
        <p:grpSpPr>
          <a:xfrm rot="-10800000">
            <a:off x="7149253" y="4262855"/>
            <a:ext cx="345917" cy="404657"/>
            <a:chOff x="0" y="0"/>
            <a:chExt cx="461222" cy="539543"/>
          </a:xfrm>
        </p:grpSpPr>
        <p:sp>
          <p:nvSpPr>
            <p:cNvPr name="Freeform 23" id="23"/>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grpSp>
        <p:nvGrpSpPr>
          <p:cNvPr name="Group 24" id="24"/>
          <p:cNvGrpSpPr/>
          <p:nvPr/>
        </p:nvGrpSpPr>
        <p:grpSpPr>
          <a:xfrm rot="5400000">
            <a:off x="8849122" y="3747655"/>
            <a:ext cx="345917" cy="404657"/>
            <a:chOff x="0" y="0"/>
            <a:chExt cx="461222" cy="539543"/>
          </a:xfrm>
        </p:grpSpPr>
        <p:sp>
          <p:nvSpPr>
            <p:cNvPr name="Freeform 25" id="25"/>
            <p:cNvSpPr/>
            <p:nvPr/>
          </p:nvSpPr>
          <p:spPr>
            <a:xfrm flipH="false" flipV="false" rot="0">
              <a:off x="0" y="0"/>
              <a:ext cx="461264" cy="539496"/>
            </a:xfrm>
            <a:custGeom>
              <a:avLst/>
              <a:gdLst/>
              <a:ahLst/>
              <a:cxnLst/>
              <a:rect r="r" b="b" t="t" l="l"/>
              <a:pathLst>
                <a:path h="539496" w="461264">
                  <a:moveTo>
                    <a:pt x="0" y="107950"/>
                  </a:moveTo>
                  <a:lnTo>
                    <a:pt x="230632" y="107950"/>
                  </a:lnTo>
                  <a:lnTo>
                    <a:pt x="230632" y="0"/>
                  </a:lnTo>
                  <a:lnTo>
                    <a:pt x="461264" y="269748"/>
                  </a:lnTo>
                  <a:lnTo>
                    <a:pt x="230632" y="539496"/>
                  </a:lnTo>
                  <a:lnTo>
                    <a:pt x="230632" y="431546"/>
                  </a:lnTo>
                  <a:lnTo>
                    <a:pt x="0" y="431546"/>
                  </a:lnTo>
                  <a:close/>
                </a:path>
              </a:pathLst>
            </a:custGeom>
            <a:solidFill>
              <a:srgbClr val="B2C1DB"/>
            </a:solidFill>
          </p:spPr>
        </p:sp>
      </p:grpSp>
      <p:sp>
        <p:nvSpPr>
          <p:cNvPr name="Freeform 26" id="26"/>
          <p:cNvSpPr/>
          <p:nvPr/>
        </p:nvSpPr>
        <p:spPr>
          <a:xfrm flipH="false" flipV="false" rot="0">
            <a:off x="6322383" y="2810242"/>
            <a:ext cx="826870" cy="826870"/>
          </a:xfrm>
          <a:custGeom>
            <a:avLst/>
            <a:gdLst/>
            <a:ahLst/>
            <a:cxnLst/>
            <a:rect r="r" b="b" t="t" l="l"/>
            <a:pathLst>
              <a:path h="826870" w="826870">
                <a:moveTo>
                  <a:pt x="0" y="0"/>
                </a:moveTo>
                <a:lnTo>
                  <a:pt x="826870" y="0"/>
                </a:lnTo>
                <a:lnTo>
                  <a:pt x="826870" y="826870"/>
                </a:lnTo>
                <a:lnTo>
                  <a:pt x="0" y="82687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0">
            <a:off x="281819" y="2877623"/>
            <a:ext cx="899402" cy="899402"/>
          </a:xfrm>
          <a:custGeom>
            <a:avLst/>
            <a:gdLst/>
            <a:ahLst/>
            <a:cxnLst/>
            <a:rect r="r" b="b" t="t" l="l"/>
            <a:pathLst>
              <a:path h="899402" w="899402">
                <a:moveTo>
                  <a:pt x="0" y="0"/>
                </a:moveTo>
                <a:lnTo>
                  <a:pt x="899402" y="0"/>
                </a:lnTo>
                <a:lnTo>
                  <a:pt x="899402" y="899402"/>
                </a:lnTo>
                <a:lnTo>
                  <a:pt x="0" y="89940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8" id="28"/>
          <p:cNvSpPr/>
          <p:nvPr/>
        </p:nvSpPr>
        <p:spPr>
          <a:xfrm flipH="false" flipV="false" rot="0">
            <a:off x="110681" y="5512354"/>
            <a:ext cx="904365" cy="753090"/>
          </a:xfrm>
          <a:custGeom>
            <a:avLst/>
            <a:gdLst/>
            <a:ahLst/>
            <a:cxnLst/>
            <a:rect r="r" b="b" t="t" l="l"/>
            <a:pathLst>
              <a:path h="753090" w="904365">
                <a:moveTo>
                  <a:pt x="0" y="0"/>
                </a:moveTo>
                <a:lnTo>
                  <a:pt x="904365" y="0"/>
                </a:lnTo>
                <a:lnTo>
                  <a:pt x="904365" y="753090"/>
                </a:lnTo>
                <a:lnTo>
                  <a:pt x="0" y="753090"/>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9" id="29"/>
          <p:cNvSpPr txBox="true"/>
          <p:nvPr/>
        </p:nvSpPr>
        <p:spPr>
          <a:xfrm rot="0">
            <a:off x="3423920" y="6830907"/>
            <a:ext cx="2905760" cy="298027"/>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30" id="30"/>
          <p:cNvSpPr txBox="true"/>
          <p:nvPr/>
        </p:nvSpPr>
        <p:spPr>
          <a:xfrm rot="0">
            <a:off x="1968082" y="254847"/>
            <a:ext cx="7206398" cy="1219200"/>
          </a:xfrm>
          <a:prstGeom prst="rect">
            <a:avLst/>
          </a:prstGeom>
        </p:spPr>
        <p:txBody>
          <a:bodyPr anchor="t" rtlCol="false" tIns="0" lIns="0" bIns="0" rIns="0">
            <a:spAutoFit/>
          </a:bodyPr>
          <a:lstStyle/>
          <a:p>
            <a:pPr algn="ctr">
              <a:lnSpc>
                <a:spcPts val="4559"/>
              </a:lnSpc>
            </a:pPr>
          </a:p>
          <a:p>
            <a:pPr algn="ctr">
              <a:lnSpc>
                <a:spcPts val="4559"/>
              </a:lnSpc>
            </a:pPr>
            <a:r>
              <a:rPr lang="en-US" sz="3799">
                <a:solidFill>
                  <a:srgbClr val="FF0000"/>
                </a:solidFill>
                <a:latin typeface="Arial Bold"/>
              </a:rPr>
              <a:t>Current Emergency Care Flow</a:t>
            </a:r>
          </a:p>
        </p:txBody>
      </p:sp>
      <p:sp>
        <p:nvSpPr>
          <p:cNvPr name="TextBox 31" id="31"/>
          <p:cNvSpPr txBox="true"/>
          <p:nvPr/>
        </p:nvSpPr>
        <p:spPr>
          <a:xfrm rot="0">
            <a:off x="7200053" y="6830907"/>
            <a:ext cx="1822027" cy="1905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3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49253" y="6825827"/>
            <a:ext cx="1822027" cy="303107"/>
          </a:xfrm>
          <a:prstGeom prst="rect">
            <a:avLst/>
          </a:prstGeom>
        </p:spPr>
        <p:txBody>
          <a:bodyPr anchor="t" rtlCol="false" tIns="0" lIns="0" bIns="0" rIns="0">
            <a:spAutoFit/>
          </a:bodyPr>
          <a:lstStyle/>
          <a:p>
            <a:pPr algn="r">
              <a:lnSpc>
                <a:spcPts val="1535"/>
              </a:lnSpc>
            </a:pPr>
            <a:r>
              <a:rPr lang="en-US" sz="1279" spc="11">
                <a:solidFill>
                  <a:srgbClr val="6D6D6B"/>
                </a:solidFill>
                <a:latin typeface="TT Rounds Condensed"/>
              </a:rPr>
              <a:t>Slide   </a:t>
            </a:r>
          </a:p>
        </p:txBody>
      </p:sp>
      <p:sp>
        <p:nvSpPr>
          <p:cNvPr name="TextBox 3" id="3"/>
          <p:cNvSpPr txBox="true"/>
          <p:nvPr/>
        </p:nvSpPr>
        <p:spPr>
          <a:xfrm rot="0">
            <a:off x="3423920" y="6830907"/>
            <a:ext cx="2905760" cy="298027"/>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Freeform 4" id="4"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TextBox 5" id="5"/>
          <p:cNvSpPr txBox="true"/>
          <p:nvPr/>
        </p:nvSpPr>
        <p:spPr>
          <a:xfrm rot="0">
            <a:off x="2448560" y="252942"/>
            <a:ext cx="6725920" cy="1213485"/>
          </a:xfrm>
          <a:prstGeom prst="rect">
            <a:avLst/>
          </a:prstGeom>
        </p:spPr>
        <p:txBody>
          <a:bodyPr anchor="t" rtlCol="false" tIns="0" lIns="0" bIns="0" rIns="0">
            <a:spAutoFit/>
          </a:bodyPr>
          <a:lstStyle/>
          <a:p>
            <a:pPr algn="r">
              <a:lnSpc>
                <a:spcPts val="4608"/>
              </a:lnSpc>
            </a:pPr>
            <a:r>
              <a:rPr lang="en-US" sz="3840">
                <a:solidFill>
                  <a:srgbClr val="000000"/>
                </a:solidFill>
                <a:latin typeface="Arial Bold"/>
              </a:rPr>
              <a:t>Analysis and Goals</a:t>
            </a:r>
          </a:p>
        </p:txBody>
      </p:sp>
      <p:sp>
        <p:nvSpPr>
          <p:cNvPr name="TextBox 6" id="6"/>
          <p:cNvSpPr txBox="true"/>
          <p:nvPr/>
        </p:nvSpPr>
        <p:spPr>
          <a:xfrm rot="0">
            <a:off x="7081520" y="6825827"/>
            <a:ext cx="2092960" cy="298027"/>
          </a:xfrm>
          <a:prstGeom prst="rect">
            <a:avLst/>
          </a:prstGeom>
        </p:spPr>
        <p:txBody>
          <a:bodyPr anchor="t" rtlCol="false" tIns="0" lIns="0" bIns="0" rIns="0">
            <a:spAutoFit/>
          </a:bodyPr>
          <a:lstStyle/>
          <a:p>
            <a:pPr algn="r">
              <a:lnSpc>
                <a:spcPts val="1535"/>
              </a:lnSpc>
            </a:pPr>
            <a:r>
              <a:rPr lang="en-US" sz="1279" spc="11">
                <a:solidFill>
                  <a:srgbClr val="6D6D6B"/>
                </a:solidFill>
                <a:latin typeface="TT Rounds Condensed"/>
              </a:rPr>
              <a:t>4</a:t>
            </a:r>
          </a:p>
        </p:txBody>
      </p:sp>
      <p:sp>
        <p:nvSpPr>
          <p:cNvPr name="TextBox 7" id="7"/>
          <p:cNvSpPr txBox="true"/>
          <p:nvPr/>
        </p:nvSpPr>
        <p:spPr>
          <a:xfrm rot="0">
            <a:off x="474176" y="1809075"/>
            <a:ext cx="8700304" cy="904875"/>
          </a:xfrm>
          <a:prstGeom prst="rect">
            <a:avLst/>
          </a:prstGeom>
        </p:spPr>
        <p:txBody>
          <a:bodyPr anchor="t" rtlCol="false" tIns="0" lIns="0" bIns="0" rIns="0">
            <a:spAutoFit/>
          </a:bodyPr>
          <a:lstStyle/>
          <a:p>
            <a:pPr algn="l">
              <a:lnSpc>
                <a:spcPts val="1791"/>
              </a:lnSpc>
            </a:pPr>
            <a:r>
              <a:rPr lang="en-US" sz="1493">
                <a:solidFill>
                  <a:srgbClr val="FF0000"/>
                </a:solidFill>
                <a:latin typeface="Arial Bold"/>
              </a:rPr>
              <a:t>What is wrong with the current state</a:t>
            </a:r>
          </a:p>
          <a:p>
            <a:pPr algn="l">
              <a:lnSpc>
                <a:spcPts val="1791"/>
              </a:lnSpc>
            </a:pPr>
            <a:r>
              <a:rPr lang="en-US" sz="1493">
                <a:solidFill>
                  <a:srgbClr val="000000"/>
                </a:solidFill>
                <a:latin typeface="Arial"/>
              </a:rPr>
              <a:t>The current state of the University Health and Counseling Services (UHCS) at Northeastern University presents several challenges that negatively impact both patient satisfaction and the overall efficiency of healthcare delivery.</a:t>
            </a:r>
          </a:p>
        </p:txBody>
      </p:sp>
      <p:sp>
        <p:nvSpPr>
          <p:cNvPr name="TextBox 8" id="8"/>
          <p:cNvSpPr txBox="true"/>
          <p:nvPr/>
        </p:nvSpPr>
        <p:spPr>
          <a:xfrm rot="0">
            <a:off x="418242" y="2704846"/>
            <a:ext cx="8812173" cy="4610354"/>
          </a:xfrm>
          <a:prstGeom prst="rect">
            <a:avLst/>
          </a:prstGeom>
        </p:spPr>
        <p:txBody>
          <a:bodyPr anchor="t" rtlCol="false" tIns="0" lIns="0" bIns="0" rIns="0">
            <a:spAutoFit/>
          </a:bodyPr>
          <a:lstStyle/>
          <a:p>
            <a:pPr algn="l">
              <a:lnSpc>
                <a:spcPts val="2687"/>
              </a:lnSpc>
            </a:pPr>
            <a:r>
              <a:rPr lang="en-US" sz="1493">
                <a:solidFill>
                  <a:srgbClr val="000000"/>
                </a:solidFill>
                <a:latin typeface="Arial Bold"/>
              </a:rPr>
              <a:t>Documented Issues</a:t>
            </a:r>
            <a:r>
              <a:rPr lang="en-US" sz="1493">
                <a:solidFill>
                  <a:srgbClr val="000000"/>
                </a:solidFill>
                <a:latin typeface="Arial Bold"/>
              </a:rPr>
              <a:t>:</a:t>
            </a:r>
          </a:p>
          <a:p>
            <a:pPr algn="l" marL="322410" indent="-161205" lvl="1">
              <a:lnSpc>
                <a:spcPts val="2687"/>
              </a:lnSpc>
              <a:buFont typeface="Arial"/>
              <a:buChar char="•"/>
            </a:pPr>
            <a:r>
              <a:rPr lang="en-US" sz="1493">
                <a:solidFill>
                  <a:srgbClr val="000000"/>
                </a:solidFill>
                <a:latin typeface="Arial"/>
              </a:rPr>
              <a:t>Extended waiting periods for patients suggest bottlenecks due to overbooking, understaffing, or inefficient scheduling and triage.</a:t>
            </a:r>
          </a:p>
          <a:p>
            <a:pPr algn="l" marL="322410" indent="-161205" lvl="1">
              <a:lnSpc>
                <a:spcPts val="2687"/>
              </a:lnSpc>
              <a:buFont typeface="Arial"/>
              <a:buChar char="•"/>
            </a:pPr>
            <a:r>
              <a:rPr lang="en-US" sz="1493">
                <a:solidFill>
                  <a:srgbClr val="000000"/>
                </a:solidFill>
                <a:latin typeface="Arial"/>
              </a:rPr>
              <a:t>The inability to effectively prioritize urgent care cases, risking emergency care delays, indicates unclear urgency criteria or poor communication.</a:t>
            </a:r>
          </a:p>
          <a:p>
            <a:pPr algn="l">
              <a:lnSpc>
                <a:spcPts val="2687"/>
              </a:lnSpc>
            </a:pPr>
            <a:r>
              <a:rPr lang="en-US" sz="1493">
                <a:solidFill>
                  <a:srgbClr val="000000"/>
                </a:solidFill>
                <a:latin typeface="Arial Semi-Bold"/>
              </a:rPr>
              <a:t>Interpretations:</a:t>
            </a:r>
          </a:p>
          <a:p>
            <a:pPr algn="l" marL="322410" indent="-161205" lvl="1">
              <a:lnSpc>
                <a:spcPts val="2687"/>
              </a:lnSpc>
              <a:buFont typeface="Arial"/>
              <a:buChar char="•"/>
            </a:pPr>
            <a:r>
              <a:rPr lang="en-US" sz="1493">
                <a:solidFill>
                  <a:srgbClr val="000000"/>
                </a:solidFill>
                <a:latin typeface="Arial"/>
              </a:rPr>
              <a:t>The mismatch between patient demand and healthcare capacity suggests inefficient resource allocation due to limited visibility into patient flow and staff availability.</a:t>
            </a:r>
          </a:p>
          <a:p>
            <a:pPr algn="l" marL="322410" indent="-161205" lvl="1">
              <a:lnSpc>
                <a:spcPts val="2687"/>
              </a:lnSpc>
              <a:buFont typeface="Arial"/>
              <a:buChar char="•"/>
            </a:pPr>
            <a:r>
              <a:rPr lang="en-US" sz="1493">
                <a:solidFill>
                  <a:srgbClr val="000000"/>
                </a:solidFill>
                <a:latin typeface="Arial"/>
              </a:rPr>
              <a:t>Prioritization issues signal process inefficiencies, with a lack of visual management tools hindering staff's ability to meet dynamic patient needs.</a:t>
            </a:r>
          </a:p>
          <a:p>
            <a:pPr algn="l" marL="322410" indent="-161205" lvl="1">
              <a:lnSpc>
                <a:spcPts val="2687"/>
              </a:lnSpc>
              <a:buFont typeface="Arial"/>
              <a:buChar char="•"/>
            </a:pPr>
            <a:r>
              <a:rPr lang="en-US" sz="1493">
                <a:solidFill>
                  <a:srgbClr val="000000"/>
                </a:solidFill>
                <a:latin typeface="Arial"/>
              </a:rPr>
              <a:t>Possible communication gaps, as staff lack timely, clear information on patient status, complicating triage and care delivery.</a:t>
            </a:r>
          </a:p>
          <a:p>
            <a:pPr algn="l">
              <a:lnSpc>
                <a:spcPts val="2687"/>
              </a:lnSpc>
            </a:pPr>
          </a:p>
          <a:p>
            <a:pPr algn="l">
              <a:lnSpc>
                <a:spcPts val="179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TextBox 3" id="3"/>
          <p:cNvSpPr txBox="true"/>
          <p:nvPr/>
        </p:nvSpPr>
        <p:spPr>
          <a:xfrm rot="0">
            <a:off x="2448560" y="540597"/>
            <a:ext cx="6725920" cy="647700"/>
          </a:xfrm>
          <a:prstGeom prst="rect">
            <a:avLst/>
          </a:prstGeom>
        </p:spPr>
        <p:txBody>
          <a:bodyPr anchor="t" rtlCol="false" tIns="0" lIns="0" bIns="0" rIns="0">
            <a:spAutoFit/>
          </a:bodyPr>
          <a:lstStyle/>
          <a:p>
            <a:pPr algn="ctr">
              <a:lnSpc>
                <a:spcPts val="4560"/>
              </a:lnSpc>
            </a:pPr>
            <a:r>
              <a:rPr lang="en-US" sz="3800">
                <a:solidFill>
                  <a:srgbClr val="DB182B"/>
                </a:solidFill>
                <a:latin typeface="Arial Bold"/>
              </a:rPr>
              <a:t>Implementation</a:t>
            </a:r>
          </a:p>
        </p:txBody>
      </p:sp>
      <p:grpSp>
        <p:nvGrpSpPr>
          <p:cNvPr name="Group 4" id="4"/>
          <p:cNvGrpSpPr/>
          <p:nvPr/>
        </p:nvGrpSpPr>
        <p:grpSpPr>
          <a:xfrm rot="0">
            <a:off x="3423920" y="6830907"/>
            <a:ext cx="5598160" cy="298027"/>
            <a:chOff x="0" y="0"/>
            <a:chExt cx="7464213" cy="397369"/>
          </a:xfrm>
        </p:grpSpPr>
        <p:sp>
          <p:nvSpPr>
            <p:cNvPr name="TextBox 5" id="5"/>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6" id="6"/>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5    </a:t>
              </a:r>
            </a:p>
          </p:txBody>
        </p:sp>
      </p:grpSp>
      <p:sp>
        <p:nvSpPr>
          <p:cNvPr name="TextBox 7" id="7"/>
          <p:cNvSpPr txBox="true"/>
          <p:nvPr/>
        </p:nvSpPr>
        <p:spPr>
          <a:xfrm rot="0">
            <a:off x="127020" y="1798633"/>
            <a:ext cx="9626580" cy="5032274"/>
          </a:xfrm>
          <a:prstGeom prst="rect">
            <a:avLst/>
          </a:prstGeom>
        </p:spPr>
        <p:txBody>
          <a:bodyPr anchor="t" rtlCol="false" tIns="0" lIns="0" bIns="0" rIns="0">
            <a:spAutoFit/>
          </a:bodyPr>
          <a:lstStyle/>
          <a:p>
            <a:pPr algn="l">
              <a:lnSpc>
                <a:spcPts val="2453"/>
              </a:lnSpc>
            </a:pPr>
            <a:r>
              <a:rPr lang="en-US" sz="1614">
                <a:solidFill>
                  <a:srgbClr val="000000"/>
                </a:solidFill>
                <a:latin typeface="Arial Bold"/>
              </a:rPr>
              <a:t> 1. Standardized Triage Criteria: </a:t>
            </a:r>
          </a:p>
          <a:p>
            <a:pPr algn="l">
              <a:lnSpc>
                <a:spcPts val="2453"/>
              </a:lnSpc>
            </a:pPr>
            <a:r>
              <a:rPr lang="en-US" sz="1614">
                <a:solidFill>
                  <a:srgbClr val="000000"/>
                </a:solidFill>
                <a:latin typeface="Arial"/>
              </a:rPr>
              <a:t>Establishing clear urgency criteria for efficient prioritization of urgent cases, minimizing delays. Utilizing the Conwin approach will help maintain balanced patient flow, ensuring optimal service speed.</a:t>
            </a:r>
          </a:p>
          <a:p>
            <a:pPr algn="l">
              <a:lnSpc>
                <a:spcPts val="2453"/>
              </a:lnSpc>
            </a:pPr>
            <a:r>
              <a:rPr lang="en-US" sz="1614" strike="noStrike" u="none">
                <a:solidFill>
                  <a:srgbClr val="000000"/>
                </a:solidFill>
                <a:latin typeface="Arial Bold"/>
              </a:rPr>
              <a:t>2. Visual Management with Kanban Board:</a:t>
            </a:r>
          </a:p>
          <a:p>
            <a:pPr algn="l">
              <a:lnSpc>
                <a:spcPts val="2453"/>
              </a:lnSpc>
            </a:pPr>
            <a:r>
              <a:rPr lang="en-US" sz="1614" strike="noStrike" u="none">
                <a:solidFill>
                  <a:srgbClr val="000000"/>
                </a:solidFill>
                <a:latin typeface="Arial"/>
              </a:rPr>
              <a:t>Implementing a digital Kanban board for real-time patient flow tracking, reducing wait times and enhancing transparency. This system will be run using the Conwin approach to ensure balanced inflow and outflow, maintaining smooth and effective operations.</a:t>
            </a:r>
          </a:p>
          <a:p>
            <a:pPr algn="l">
              <a:lnSpc>
                <a:spcPts val="2453"/>
              </a:lnSpc>
            </a:pPr>
            <a:r>
              <a:rPr lang="en-US" sz="1614" strike="noStrike" u="none">
                <a:solidFill>
                  <a:srgbClr val="000000"/>
                </a:solidFill>
                <a:latin typeface="Arial Bold"/>
              </a:rPr>
              <a:t>3. Process Streamlining: </a:t>
            </a:r>
          </a:p>
          <a:p>
            <a:pPr algn="l">
              <a:lnSpc>
                <a:spcPts val="2303"/>
              </a:lnSpc>
            </a:pPr>
            <a:r>
              <a:rPr lang="en-US" sz="1515" strike="noStrike" u="none">
                <a:solidFill>
                  <a:srgbClr val="000000"/>
                </a:solidFill>
                <a:latin typeface="Arial"/>
              </a:rPr>
              <a:t>Optimizing specialist referrals and in-person evaluations to reduce duplication and improve efficiency, enhancing the patient experience. The Conwin approach will be integrated to keep operations smooth and effective at all times.</a:t>
            </a:r>
          </a:p>
          <a:p>
            <a:pPr algn="l">
              <a:lnSpc>
                <a:spcPts val="2303"/>
              </a:lnSpc>
            </a:pPr>
            <a:r>
              <a:rPr lang="en-US" sz="1515" strike="noStrike" u="none">
                <a:solidFill>
                  <a:srgbClr val="000000"/>
                </a:solidFill>
                <a:latin typeface="Arial Bold"/>
              </a:rPr>
              <a:t>4. Eliminating Bottlenecks:</a:t>
            </a:r>
          </a:p>
          <a:p>
            <a:pPr algn="l">
              <a:lnSpc>
                <a:spcPts val="2303"/>
              </a:lnSpc>
            </a:pPr>
            <a:r>
              <a:rPr lang="en-US" sz="1515" strike="noStrike" u="none">
                <a:solidFill>
                  <a:srgbClr val="000000"/>
                </a:solidFill>
                <a:latin typeface="Arial"/>
              </a:rPr>
              <a:t>In case of emergency situations eliminate long process of scheduling an appointment (Bot call - appointment selection, which is probably 1/2 days ahead)</a:t>
            </a:r>
          </a:p>
          <a:p>
            <a:pPr algn="l">
              <a:lnSpc>
                <a:spcPts val="2303"/>
              </a:lnSpc>
            </a:pPr>
          </a:p>
          <a:p>
            <a:pPr algn="l">
              <a:lnSpc>
                <a:spcPts val="2303"/>
              </a:lnSpc>
            </a:pPr>
          </a:p>
          <a:p>
            <a:pPr algn="l">
              <a:lnSpc>
                <a:spcPts val="230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Logo, company name  Description automatically generated"/>
          <p:cNvSpPr/>
          <p:nvPr/>
        </p:nvSpPr>
        <p:spPr>
          <a:xfrm flipH="false" flipV="false" rot="0">
            <a:off x="381508" y="87038"/>
            <a:ext cx="1631019" cy="1631019"/>
          </a:xfrm>
          <a:custGeom>
            <a:avLst/>
            <a:gdLst/>
            <a:ahLst/>
            <a:cxnLst/>
            <a:rect r="r" b="b" t="t" l="l"/>
            <a:pathLst>
              <a:path h="1631019" w="1631019">
                <a:moveTo>
                  <a:pt x="0" y="0"/>
                </a:moveTo>
                <a:lnTo>
                  <a:pt x="1631019" y="0"/>
                </a:lnTo>
                <a:lnTo>
                  <a:pt x="1631019" y="1631019"/>
                </a:lnTo>
                <a:lnTo>
                  <a:pt x="0" y="1631019"/>
                </a:lnTo>
                <a:lnTo>
                  <a:pt x="0" y="0"/>
                </a:lnTo>
                <a:close/>
              </a:path>
            </a:pathLst>
          </a:custGeom>
          <a:blipFill>
            <a:blip r:embed="rId2"/>
            <a:stretch>
              <a:fillRect l="0" t="0" r="0" b="0"/>
            </a:stretch>
          </a:blipFill>
        </p:spPr>
      </p:sp>
      <p:sp>
        <p:nvSpPr>
          <p:cNvPr name="TextBox 3" id="3"/>
          <p:cNvSpPr txBox="true"/>
          <p:nvPr/>
        </p:nvSpPr>
        <p:spPr>
          <a:xfrm rot="0">
            <a:off x="2448560" y="540597"/>
            <a:ext cx="6725920" cy="647700"/>
          </a:xfrm>
          <a:prstGeom prst="rect">
            <a:avLst/>
          </a:prstGeom>
        </p:spPr>
        <p:txBody>
          <a:bodyPr anchor="t" rtlCol="false" tIns="0" lIns="0" bIns="0" rIns="0">
            <a:spAutoFit/>
          </a:bodyPr>
          <a:lstStyle/>
          <a:p>
            <a:pPr algn="ctr">
              <a:lnSpc>
                <a:spcPts val="4560"/>
              </a:lnSpc>
            </a:pPr>
            <a:r>
              <a:rPr lang="en-US" sz="3800">
                <a:solidFill>
                  <a:srgbClr val="DB182B"/>
                </a:solidFill>
                <a:latin typeface="Arial Bold"/>
              </a:rPr>
              <a:t>Value Stream Mapping</a:t>
            </a:r>
          </a:p>
        </p:txBody>
      </p:sp>
      <p:sp>
        <p:nvSpPr>
          <p:cNvPr name="TextBox 4" id="4"/>
          <p:cNvSpPr txBox="true"/>
          <p:nvPr/>
        </p:nvSpPr>
        <p:spPr>
          <a:xfrm rot="0">
            <a:off x="381508" y="3397549"/>
            <a:ext cx="9372092" cy="2423653"/>
          </a:xfrm>
          <a:prstGeom prst="rect">
            <a:avLst/>
          </a:prstGeom>
        </p:spPr>
        <p:txBody>
          <a:bodyPr anchor="t" rtlCol="false" tIns="0" lIns="0" bIns="0" rIns="0">
            <a:spAutoFit/>
          </a:bodyPr>
          <a:lstStyle/>
          <a:p>
            <a:pPr algn="l">
              <a:lnSpc>
                <a:spcPts val="2858"/>
              </a:lnSpc>
            </a:pPr>
            <a:r>
              <a:rPr lang="en-US" sz="1588">
                <a:solidFill>
                  <a:srgbClr val="000000"/>
                </a:solidFill>
                <a:latin typeface="Arial Bold"/>
              </a:rPr>
              <a:t> Benefits:</a:t>
            </a:r>
          </a:p>
          <a:p>
            <a:pPr algn="l" marL="342896" indent="-171448" lvl="1">
              <a:lnSpc>
                <a:spcPts val="2858"/>
              </a:lnSpc>
              <a:buFont typeface="Arial"/>
              <a:buChar char="•"/>
            </a:pPr>
            <a:r>
              <a:rPr lang="en-US" sz="1588">
                <a:solidFill>
                  <a:srgbClr val="000000"/>
                </a:solidFill>
                <a:latin typeface="Arial Bold"/>
              </a:rPr>
              <a:t>Enhanced Patient Experience:</a:t>
            </a:r>
            <a:r>
              <a:rPr lang="en-US" sz="1588">
                <a:solidFill>
                  <a:srgbClr val="000000"/>
                </a:solidFill>
                <a:latin typeface="Arial"/>
              </a:rPr>
              <a:t> Patients can visually track their progress and estimated wait times, reducing anxiety and improving satisfaction with the care process.</a:t>
            </a:r>
          </a:p>
          <a:p>
            <a:pPr algn="l" marL="342896" indent="-171448" lvl="1">
              <a:lnSpc>
                <a:spcPts val="2858"/>
              </a:lnSpc>
              <a:buFont typeface="Arial"/>
              <a:buChar char="•"/>
            </a:pPr>
            <a:r>
              <a:rPr lang="en-US" sz="1588">
                <a:solidFill>
                  <a:srgbClr val="000000"/>
                </a:solidFill>
                <a:latin typeface="Arial Bold"/>
              </a:rPr>
              <a:t>Increased Operational Efficiency:</a:t>
            </a:r>
            <a:r>
              <a:rPr lang="en-US" sz="1588">
                <a:solidFill>
                  <a:srgbClr val="000000"/>
                </a:solidFill>
                <a:latin typeface="Arial"/>
              </a:rPr>
              <a:t> Enables staff to quickly identify patient status, prioritize care based on urgency, and manage patient flow more effectively, thereby reducing bottlenecks and improving the overall speed of service.</a:t>
            </a:r>
          </a:p>
          <a:p>
            <a:pPr algn="l">
              <a:lnSpc>
                <a:spcPts val="1905"/>
              </a:lnSpc>
            </a:pPr>
          </a:p>
        </p:txBody>
      </p:sp>
      <p:grpSp>
        <p:nvGrpSpPr>
          <p:cNvPr name="Group 5" id="5"/>
          <p:cNvGrpSpPr/>
          <p:nvPr/>
        </p:nvGrpSpPr>
        <p:grpSpPr>
          <a:xfrm rot="0">
            <a:off x="3423920" y="6830907"/>
            <a:ext cx="5598160" cy="298027"/>
            <a:chOff x="0" y="0"/>
            <a:chExt cx="7464213" cy="397369"/>
          </a:xfrm>
        </p:grpSpPr>
        <p:sp>
          <p:nvSpPr>
            <p:cNvPr name="TextBox 6" id="6"/>
            <p:cNvSpPr txBox="true"/>
            <p:nvPr/>
          </p:nvSpPr>
          <p:spPr>
            <a:xfrm rot="0">
              <a:off x="0" y="0"/>
              <a:ext cx="3874347" cy="397369"/>
            </a:xfrm>
            <a:prstGeom prst="rect">
              <a:avLst/>
            </a:prstGeom>
          </p:spPr>
          <p:txBody>
            <a:bodyPr anchor="t" rtlCol="false" tIns="0" lIns="0" bIns="0" rIns="0">
              <a:spAutoFit/>
            </a:bodyPr>
            <a:lstStyle/>
            <a:p>
              <a:pPr algn="ctr">
                <a:lnSpc>
                  <a:spcPts val="1535"/>
                </a:lnSpc>
              </a:pPr>
              <a:r>
                <a:rPr lang="en-US" sz="1279" spc="11">
                  <a:solidFill>
                    <a:srgbClr val="6D6D6B"/>
                  </a:solidFill>
                  <a:latin typeface="TT Rounds Condensed"/>
                </a:rPr>
                <a:t>IE 5617 Graduate Project</a:t>
              </a:r>
            </a:p>
          </p:txBody>
        </p:sp>
        <p:sp>
          <p:nvSpPr>
            <p:cNvPr name="TextBox 7" id="7"/>
            <p:cNvSpPr txBox="true"/>
            <p:nvPr/>
          </p:nvSpPr>
          <p:spPr>
            <a:xfrm rot="0">
              <a:off x="5034844" y="0"/>
              <a:ext cx="2429369" cy="254000"/>
            </a:xfrm>
            <a:prstGeom prst="rect">
              <a:avLst/>
            </a:prstGeom>
          </p:spPr>
          <p:txBody>
            <a:bodyPr anchor="t" rtlCol="false" tIns="0" lIns="0" bIns="0" rIns="0">
              <a:spAutoFit/>
            </a:bodyPr>
            <a:lstStyle/>
            <a:p>
              <a:pPr algn="r">
                <a:lnSpc>
                  <a:spcPts val="1536"/>
                </a:lnSpc>
              </a:pPr>
              <a:r>
                <a:rPr lang="en-US" sz="1280" spc="11">
                  <a:solidFill>
                    <a:srgbClr val="6D6D6B"/>
                  </a:solidFill>
                  <a:latin typeface="TT Rounds Condensed"/>
                </a:rPr>
                <a:t>Slide  6    </a:t>
              </a:r>
            </a:p>
          </p:txBody>
        </p:sp>
      </p:grpSp>
      <p:sp>
        <p:nvSpPr>
          <p:cNvPr name="TextBox 8" id="8"/>
          <p:cNvSpPr txBox="true"/>
          <p:nvPr/>
        </p:nvSpPr>
        <p:spPr>
          <a:xfrm rot="0">
            <a:off x="381508" y="1883398"/>
            <a:ext cx="9000348" cy="1351411"/>
          </a:xfrm>
          <a:prstGeom prst="rect">
            <a:avLst/>
          </a:prstGeom>
        </p:spPr>
        <p:txBody>
          <a:bodyPr anchor="t" rtlCol="false" tIns="0" lIns="0" bIns="0" rIns="0">
            <a:spAutoFit/>
          </a:bodyPr>
          <a:lstStyle/>
          <a:p>
            <a:pPr algn="l">
              <a:lnSpc>
                <a:spcPts val="2162"/>
              </a:lnSpc>
            </a:pPr>
            <a:r>
              <a:rPr lang="en-US" sz="1544">
                <a:solidFill>
                  <a:srgbClr val="000000"/>
                </a:solidFill>
                <a:latin typeface="Arial"/>
              </a:rPr>
              <a:t>This Value Stream Map outlines our healthcare facility's patient flow, incorporating both remote and in-person check-in options to streamline the triage process. Our system includes </a:t>
            </a:r>
            <a:r>
              <a:rPr lang="en-US" sz="1544">
                <a:solidFill>
                  <a:srgbClr val="000000"/>
                </a:solidFill>
                <a:latin typeface="Arial Bold"/>
              </a:rPr>
              <a:t>self-check-in kiosks, specialist referral pathways, and designated queues for emergency situations.</a:t>
            </a:r>
            <a:r>
              <a:rPr lang="en-US" sz="1544">
                <a:solidFill>
                  <a:srgbClr val="000000"/>
                </a:solidFill>
                <a:latin typeface="Arial"/>
              </a:rPr>
              <a:t> Initial analysis indicates potential bottlenecks in specialist referrals and in-person evaluations. Further examination has revealed areas where process duplication could be streamlined for efficiency.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DAGAEKjhSXs</dc:identifier>
  <dcterms:modified xsi:type="dcterms:W3CDTF">2011-08-01T06:04:30Z</dcterms:modified>
  <cp:revision>1</cp:revision>
  <dc:title>Lean_project draft.pptx</dc:title>
</cp:coreProperties>
</file>